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88" r:id="rId10"/>
    <p:sldId id="287" r:id="rId11"/>
    <p:sldId id="289" r:id="rId12"/>
    <p:sldId id="314" r:id="rId13"/>
    <p:sldId id="290" r:id="rId14"/>
    <p:sldId id="291" r:id="rId15"/>
    <p:sldId id="292" r:id="rId16"/>
    <p:sldId id="309" r:id="rId17"/>
    <p:sldId id="293" r:id="rId18"/>
    <p:sldId id="294" r:id="rId19"/>
    <p:sldId id="295" r:id="rId20"/>
    <p:sldId id="311" r:id="rId21"/>
    <p:sldId id="296" r:id="rId22"/>
    <p:sldId id="297" r:id="rId23"/>
    <p:sldId id="298" r:id="rId24"/>
    <p:sldId id="299" r:id="rId25"/>
    <p:sldId id="312" r:id="rId26"/>
    <p:sldId id="313" r:id="rId27"/>
    <p:sldId id="318" r:id="rId28"/>
    <p:sldId id="319" r:id="rId29"/>
    <p:sldId id="317" r:id="rId30"/>
  </p:sldIdLst>
  <p:sldSz cx="13003213" cy="9756775"/>
  <p:notesSz cx="6797675" cy="9926638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4B4B"/>
    <a:srgbClr val="FB782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865" autoAdjust="0"/>
    <p:restoredTop sz="94737" autoAdjust="0"/>
  </p:normalViewPr>
  <p:slideViewPr>
    <p:cSldViewPr>
      <p:cViewPr>
        <p:scale>
          <a:sx n="50" d="100"/>
          <a:sy n="50" d="100"/>
        </p:scale>
        <p:origin x="-666" y="-84"/>
      </p:cViewPr>
      <p:guideLst>
        <p:guide orient="horz" pos="3073"/>
        <p:guide pos="40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D46D1B-E5FA-4A9F-956A-0A5B058A0B2B}" type="datetime1">
              <a:rPr lang="en-US"/>
              <a:pPr/>
              <a:t>8/19/2009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9DCAAAB-373D-4BCF-908F-5731FFFFAB3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588B99-E004-44A6-A58A-69D33D751BD1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BC3C18-7CD8-424B-996F-B9C2990F8C44}" type="slidenum">
              <a:rPr lang="en-AU"/>
              <a:pPr/>
              <a:t>2</a:t>
            </a:fld>
            <a:endParaRPr lang="en-AU"/>
          </a:p>
        </p:txBody>
      </p:sp>
      <p:sp>
        <p:nvSpPr>
          <p:cNvPr id="245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E7864-A43F-4B05-9875-2A5714AD7AC4}" type="slidenum">
              <a:rPr lang="en-AU"/>
              <a:pPr/>
              <a:t>3</a:t>
            </a:fld>
            <a:endParaRPr lang="en-AU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379991-3468-4CB6-9743-D56A323FBA59}" type="slidenum">
              <a:rPr lang="en-AU"/>
              <a:pPr/>
              <a:t>4</a:t>
            </a:fld>
            <a:endParaRPr lang="en-AU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5745CD-1D0D-4FAD-912C-EC3C289F94F8}" type="slidenum">
              <a:rPr lang="en-AU"/>
              <a:pPr/>
              <a:t>5</a:t>
            </a:fld>
            <a:endParaRPr lang="en-AU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4" descr="DETearly368_Sml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278938" y="7910513"/>
            <a:ext cx="1465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5" descr="ECEO_Pos_MonoTest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21180751">
            <a:off x="10896600" y="7620000"/>
            <a:ext cx="1397000" cy="1397000"/>
          </a:xfrm>
          <a:prstGeom prst="rect">
            <a:avLst/>
          </a:prstGeom>
          <a:solidFill>
            <a:srgbClr val="000090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Picture 1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128713" y="8915400"/>
            <a:ext cx="2833687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Picture 59" descr="DETearly722_Sml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4478338" y="7910513"/>
            <a:ext cx="1465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0" descr="DETearly805_Sml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6078538" y="7910513"/>
            <a:ext cx="146685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8" descr="DETearly281_Sml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7678738" y="7910513"/>
            <a:ext cx="1465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96200" y="381000"/>
            <a:ext cx="4572000" cy="762000"/>
          </a:xfrm>
        </p:spPr>
        <p:txBody>
          <a:bodyPr wrap="none"/>
          <a:lstStyle>
            <a:lvl1pPr>
              <a:defRPr sz="4900" b="0"/>
            </a:lvl1pPr>
          </a:lstStyle>
          <a:p>
            <a:r>
              <a:rPr lang="en-AU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96200" y="1143000"/>
            <a:ext cx="4572000" cy="9144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en-AU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9750" y="381000"/>
            <a:ext cx="2762250" cy="71628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8238" y="381000"/>
            <a:ext cx="8139112" cy="71628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38238" y="1219200"/>
            <a:ext cx="11053762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38238" y="1219200"/>
            <a:ext cx="5449887" cy="63246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6740525" y="1219200"/>
            <a:ext cx="5451475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1138238" y="1219200"/>
            <a:ext cx="5449887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40525" y="1219200"/>
            <a:ext cx="5451475" cy="63246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138238" y="1219200"/>
            <a:ext cx="11053762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38238" y="1219200"/>
            <a:ext cx="11053762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161" y="650452"/>
            <a:ext cx="11702892" cy="195135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0161" y="2818624"/>
            <a:ext cx="5743086" cy="55288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9966" y="2818624"/>
            <a:ext cx="5743086" cy="55288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442765" y="8889506"/>
            <a:ext cx="4117684" cy="650452"/>
          </a:xfrm>
          <a:prstGeom prst="rect">
            <a:avLst/>
          </a:prstGeom>
        </p:spPr>
        <p:txBody>
          <a:bodyPr lIns="130055" tIns="65028" rIns="130055" bIns="65028"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318969" y="8889506"/>
            <a:ext cx="3034083" cy="650452"/>
          </a:xfrm>
          <a:prstGeom prst="rect">
            <a:avLst/>
          </a:prstGeom>
        </p:spPr>
        <p:txBody>
          <a:bodyPr lIns="130055" tIns="65028" rIns="130055" bIns="65028"/>
          <a:lstStyle>
            <a:lvl1pPr>
              <a:defRPr/>
            </a:lvl1pPr>
          </a:lstStyle>
          <a:p>
            <a:fld id="{86CFB3FF-21A1-413E-874E-A86449AEF14D}" type="slidenum">
              <a:rPr lang="en-AU"/>
              <a:pPr/>
              <a:t>‹#›</a:t>
            </a:fld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650161" y="8884989"/>
            <a:ext cx="3034083" cy="677554"/>
          </a:xfrm>
          <a:prstGeom prst="rect">
            <a:avLst/>
          </a:prstGeom>
        </p:spPr>
        <p:txBody>
          <a:bodyPr lIns="130055" tIns="65028" rIns="130055" bIns="65028"/>
          <a:lstStyle>
            <a:lvl1pPr>
              <a:defRPr/>
            </a:lvl1pPr>
          </a:lstStyle>
          <a:p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9038"/>
            <a:ext cx="11052175" cy="193833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5438"/>
            <a:ext cx="11052175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8238" y="1219200"/>
            <a:ext cx="5449887" cy="6324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40525" y="1219200"/>
            <a:ext cx="5451475" cy="6324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1463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4400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4038"/>
            <a:ext cx="5745163" cy="562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4400"/>
            <a:ext cx="5746750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4038"/>
            <a:ext cx="5746750" cy="562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6725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3175" y="388938"/>
            <a:ext cx="7269163" cy="8326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6725" cy="6673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7938" y="6829425"/>
            <a:ext cx="7802562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7938" y="871538"/>
            <a:ext cx="7802562" cy="58547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7938" y="7635875"/>
            <a:ext cx="7802562" cy="11445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38238" y="381000"/>
            <a:ext cx="110537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055" tIns="65028" rIns="130055" bIns="650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38238" y="1219200"/>
            <a:ext cx="1105376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055" tIns="65028" rIns="130055" bIns="650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pic>
        <p:nvPicPr>
          <p:cNvPr id="1028" name="Picture 13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1128713" y="8915400"/>
            <a:ext cx="2833687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29" name="Picture 55" descr="ECEO_Pos_MonoTest2"/>
          <p:cNvPicPr>
            <a:picLocks noChangeAspect="1" noChangeArrowheads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 rot="-899650">
            <a:off x="10904538" y="7974013"/>
            <a:ext cx="1397000" cy="1397000"/>
          </a:xfrm>
          <a:prstGeom prst="rect">
            <a:avLst/>
          </a:prstGeom>
          <a:solidFill>
            <a:srgbClr val="000090"/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0" r:id="rId2"/>
    <p:sldLayoutId id="2147483849" r:id="rId3"/>
    <p:sldLayoutId id="2147483848" r:id="rId4"/>
    <p:sldLayoutId id="2147483847" r:id="rId5"/>
    <p:sldLayoutId id="2147483846" r:id="rId6"/>
    <p:sldLayoutId id="2147483845" r:id="rId7"/>
    <p:sldLayoutId id="2147483844" r:id="rId8"/>
    <p:sldLayoutId id="2147483843" r:id="rId9"/>
    <p:sldLayoutId id="2147483842" r:id="rId10"/>
    <p:sldLayoutId id="2147483841" r:id="rId11"/>
    <p:sldLayoutId id="2147483840" r:id="rId12"/>
    <p:sldLayoutId id="2147483839" r:id="rId13"/>
    <p:sldLayoutId id="2147483838" r:id="rId14"/>
    <p:sldLayoutId id="2147483837" r:id="rId15"/>
    <p:sldLayoutId id="2147483836" r:id="rId16"/>
    <p:sldLayoutId id="2147483852" r:id="rId17"/>
  </p:sldLayoutIdLst>
  <p:hf hdr="0" ftr="0" dt="0"/>
  <p:txStyles>
    <p:titleStyle>
      <a:lvl1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+mj-lt"/>
          <a:ea typeface="+mj-ea"/>
          <a:cs typeface="+mj-cs"/>
        </a:defRPr>
      </a:lvl1pPr>
      <a:lvl2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2pPr>
      <a:lvl3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3pPr>
      <a:lvl4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4pPr>
      <a:lvl5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487363" indent="-487363" algn="l" defTabSz="1300163" rtl="0" eaLnBrk="0" fontAlgn="base" hangingPunct="0">
        <a:spcBef>
          <a:spcPct val="20000"/>
        </a:spcBef>
        <a:spcAft>
          <a:spcPct val="0"/>
        </a:spcAft>
        <a:buChar char="•"/>
        <a:defRPr sz="3300">
          <a:solidFill>
            <a:srgbClr val="4B4B4B"/>
          </a:solidFill>
          <a:latin typeface="+mn-lt"/>
          <a:ea typeface="+mn-ea"/>
          <a:cs typeface="+mn-cs"/>
        </a:defRPr>
      </a:lvl1pPr>
      <a:lvl2pPr marL="1057275" indent="-406400" algn="l" defTabSz="1300163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4B4B4B"/>
          </a:solidFill>
          <a:latin typeface="+mn-lt"/>
          <a:ea typeface="+mn-ea"/>
        </a:defRPr>
      </a:lvl2pPr>
      <a:lvl3pPr marL="1625600" indent="-325438" algn="l" defTabSz="13001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B4B4B"/>
          </a:solidFill>
          <a:latin typeface="+mn-lt"/>
          <a:ea typeface="+mn-ea"/>
        </a:defRPr>
      </a:lvl3pPr>
      <a:lvl4pPr marL="2276475" indent="-325438" algn="l" defTabSz="1300163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rgbClr val="4B4B4B"/>
          </a:solidFill>
          <a:latin typeface="+mn-lt"/>
          <a:ea typeface="+mn-ea"/>
        </a:defRPr>
      </a:lvl4pPr>
      <a:lvl5pPr marL="2925763" indent="-325438" algn="l" defTabSz="1300163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5pPr>
      <a:lvl6pPr marL="33829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6pPr>
      <a:lvl7pPr marL="38401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7pPr>
      <a:lvl8pPr marL="42973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8pPr>
      <a:lvl9pPr marL="47545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938213" y="839788"/>
            <a:ext cx="11277600" cy="2903537"/>
          </a:xfrm>
          <a:prstGeom prst="rect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sz="6600" dirty="0" smtClean="0">
                <a:solidFill>
                  <a:srgbClr val="FFFFFF"/>
                </a:solidFill>
                <a:latin typeface="Arial Bold" pitchFamily="-111" charset="0"/>
                <a:cs typeface="Arial Bold" pitchFamily="-111" charset="0"/>
              </a:rPr>
              <a:t>Writing Elements</a:t>
            </a:r>
            <a:endParaRPr lang="en-US" sz="6600" dirty="0">
              <a:solidFill>
                <a:srgbClr val="FFFFFF"/>
              </a:solidFill>
              <a:latin typeface="Arial Bold" pitchFamily="-111" charset="0"/>
              <a:cs typeface="Arial Bold" pitchFamily="-111" charset="0"/>
            </a:endParaRPr>
          </a:p>
          <a:p>
            <a:r>
              <a:rPr lang="en-US" sz="6600" dirty="0">
                <a:solidFill>
                  <a:srgbClr val="FFFFFF"/>
                </a:solidFill>
                <a:latin typeface="Arial Bold" pitchFamily="-111" charset="0"/>
                <a:cs typeface="Arial Bold" pitchFamily="-111" charset="0"/>
              </a:rPr>
              <a:t>P-12</a:t>
            </a:r>
          </a:p>
          <a:p>
            <a:r>
              <a:rPr lang="en-US" sz="2200" dirty="0" err="1">
                <a:solidFill>
                  <a:srgbClr val="FFFFFF"/>
                </a:solidFill>
                <a:latin typeface="Arial Bold" pitchFamily="-111" charset="0"/>
                <a:cs typeface="Arial Bold" pitchFamily="-111" charset="0"/>
              </a:rPr>
              <a:t>Loddon</a:t>
            </a:r>
            <a:r>
              <a:rPr lang="en-US" sz="2200" dirty="0">
                <a:solidFill>
                  <a:srgbClr val="FFFFFF"/>
                </a:solidFill>
                <a:latin typeface="Arial Bold" pitchFamily="-111" charset="0"/>
                <a:cs typeface="Arial Bold" pitchFamily="-111" charset="0"/>
              </a:rPr>
              <a:t> </a:t>
            </a:r>
            <a:r>
              <a:rPr lang="en-US" sz="2200" dirty="0" err="1">
                <a:solidFill>
                  <a:srgbClr val="FFFFFF"/>
                </a:solidFill>
                <a:latin typeface="Arial Bold" pitchFamily="-111" charset="0"/>
                <a:cs typeface="Arial Bold" pitchFamily="-111" charset="0"/>
              </a:rPr>
              <a:t>Mallee</a:t>
            </a:r>
            <a:r>
              <a:rPr lang="en-US" sz="2200" dirty="0">
                <a:solidFill>
                  <a:srgbClr val="FFFFFF"/>
                </a:solidFill>
                <a:latin typeface="Arial Bold" pitchFamily="-111" charset="0"/>
                <a:cs typeface="Arial Bold" pitchFamily="-111" charset="0"/>
              </a:rPr>
              <a:t> Region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373188"/>
          </a:xfrm>
        </p:spPr>
        <p:txBody>
          <a:bodyPr/>
          <a:lstStyle/>
          <a:p>
            <a:r>
              <a:rPr lang="en-US" smtClean="0"/>
              <a:t>WRITE ALOUD</a:t>
            </a:r>
            <a:br>
              <a:rPr lang="en-US" smtClean="0"/>
            </a:br>
            <a:r>
              <a:rPr lang="en-US" sz="2800" smtClean="0">
                <a:solidFill>
                  <a:srgbClr val="FB7826"/>
                </a:solidFill>
              </a:rPr>
              <a:t>Classroom Indicators- Instruction</a:t>
            </a:r>
            <a:endParaRPr lang="en-US" smtClean="0"/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1166813" y="1677988"/>
            <a:ext cx="11053762" cy="6324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AU" sz="3600" smtClean="0"/>
              <a:t>Teachers demonstrate writing as a valuable and enjoyable activity and show this through their own personal writing</a:t>
            </a:r>
          </a:p>
          <a:p>
            <a:pPr>
              <a:lnSpc>
                <a:spcPct val="90000"/>
              </a:lnSpc>
            </a:pPr>
            <a:r>
              <a:rPr lang="en-AU" sz="3600" smtClean="0"/>
              <a:t>The text being composed can be seen by all students</a:t>
            </a:r>
          </a:p>
          <a:p>
            <a:pPr>
              <a:lnSpc>
                <a:spcPct val="90000"/>
              </a:lnSpc>
            </a:pPr>
            <a:r>
              <a:rPr lang="en-AU" sz="3600" smtClean="0"/>
              <a:t>The teacher makes explicit what she is doing, both authorial and secretarial   [the thinking, ideas, content, discussion of vocabulary, format, layout, spacing, handwriting, spelling, punctuation]</a:t>
            </a:r>
            <a:endParaRPr lang="en-AU" sz="3600" smtClean="0">
              <a:solidFill>
                <a:srgbClr val="FF9933"/>
              </a:solidFill>
            </a:endParaRPr>
          </a:p>
          <a:p>
            <a:pPr>
              <a:lnSpc>
                <a:spcPct val="90000"/>
              </a:lnSpc>
            </a:pPr>
            <a:r>
              <a:rPr lang="en-AU" sz="3600" smtClean="0"/>
              <a:t>Students observe the teacher in the act of writing</a:t>
            </a:r>
          </a:p>
          <a:p>
            <a:pPr>
              <a:lnSpc>
                <a:spcPct val="90000"/>
              </a:lnSpc>
            </a:pPr>
            <a:r>
              <a:rPr lang="en-AU" sz="3600" smtClean="0"/>
              <a:t>Sessions are brief e.g. 10 minutes</a:t>
            </a:r>
          </a:p>
          <a:p>
            <a:pPr>
              <a:buFontTx/>
              <a:buNone/>
            </a:pPr>
            <a:endParaRPr lang="en-US" smtClean="0"/>
          </a:p>
        </p:txBody>
      </p:sp>
      <p:sp>
        <p:nvSpPr>
          <p:cNvPr id="57348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32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373188"/>
          </a:xfrm>
        </p:spPr>
        <p:txBody>
          <a:bodyPr/>
          <a:lstStyle/>
          <a:p>
            <a:r>
              <a:rPr lang="en-US" smtClean="0"/>
              <a:t>WRITE ALOUD</a:t>
            </a:r>
            <a:br>
              <a:rPr lang="en-US" smtClean="0"/>
            </a:br>
            <a:r>
              <a:rPr lang="en-US" sz="2800" smtClean="0">
                <a:solidFill>
                  <a:srgbClr val="FB7826"/>
                </a:solidFill>
              </a:rPr>
              <a:t>Classroom Indicators- Resources</a:t>
            </a:r>
            <a:endParaRPr lang="en-US" smtClean="0"/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>
          <a:xfrm>
            <a:off x="1166813" y="1677988"/>
            <a:ext cx="11053762" cy="6324600"/>
          </a:xfrm>
        </p:spPr>
        <p:txBody>
          <a:bodyPr/>
          <a:lstStyle/>
          <a:p>
            <a:r>
              <a:rPr lang="en-AU" sz="3600" smtClean="0"/>
              <a:t>Text developed is displayed and used as reference point</a:t>
            </a:r>
          </a:p>
          <a:p>
            <a:r>
              <a:rPr lang="en-AU" sz="3600" smtClean="0"/>
              <a:t>Easel</a:t>
            </a:r>
          </a:p>
          <a:p>
            <a:r>
              <a:rPr lang="en-AU" sz="3600" smtClean="0"/>
              <a:t>Chart pad</a:t>
            </a:r>
          </a:p>
          <a:p>
            <a:r>
              <a:rPr lang="en-AU" sz="3600" smtClean="0"/>
              <a:t>Interactive whiteboard</a:t>
            </a:r>
          </a:p>
          <a:p>
            <a:r>
              <a:rPr lang="en-AU" sz="3600" smtClean="0"/>
              <a:t>Overhead projector</a:t>
            </a:r>
          </a:p>
          <a:p>
            <a:r>
              <a:rPr lang="en-AU" sz="3600" smtClean="0"/>
              <a:t>Large textas</a:t>
            </a:r>
          </a:p>
          <a:p>
            <a:r>
              <a:rPr lang="en-AU" sz="3600" smtClean="0"/>
              <a:t>Chalk board</a:t>
            </a:r>
          </a:p>
          <a:p>
            <a:pPr>
              <a:buFontTx/>
              <a:buNone/>
            </a:pPr>
            <a:endParaRPr lang="en-US" smtClean="0"/>
          </a:p>
        </p:txBody>
      </p:sp>
      <p:sp>
        <p:nvSpPr>
          <p:cNvPr id="58372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33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553308" y="684330"/>
            <a:ext cx="6404973" cy="110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30055" tIns="65028" rIns="130055" bIns="65028">
            <a:spAutoFit/>
          </a:bodyPr>
          <a:lstStyle/>
          <a:p>
            <a:pPr eaLnBrk="0" hangingPunct="0"/>
            <a:r>
              <a:rPr lang="en-US" sz="6300" b="1" dirty="0" err="1">
                <a:solidFill>
                  <a:schemeClr val="accent2"/>
                </a:solidFill>
                <a:latin typeface="Times New Roman" pitchFamily="18" charset="0"/>
              </a:rPr>
              <a:t>Modelled</a:t>
            </a:r>
            <a:r>
              <a:rPr lang="en-US" sz="6300" b="1" dirty="0">
                <a:solidFill>
                  <a:schemeClr val="accent2"/>
                </a:solidFill>
                <a:latin typeface="Times New Roman" pitchFamily="18" charset="0"/>
              </a:rPr>
              <a:t> Writing</a:t>
            </a:r>
          </a:p>
        </p:txBody>
      </p:sp>
      <p:pic>
        <p:nvPicPr>
          <p:cNvPr id="13315" name="Picture 3" descr="Modelled Writ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0643" y="2059764"/>
            <a:ext cx="7910288" cy="5935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449388"/>
          </a:xfrm>
          <a:solidFill>
            <a:srgbClr val="000090"/>
          </a:solidFill>
        </p:spPr>
        <p:txBody>
          <a:bodyPr/>
          <a:lstStyle/>
          <a:p>
            <a:pPr eaLnBrk="1" hangingPunct="1"/>
            <a:r>
              <a:rPr lang="en-US" smtClean="0"/>
              <a:t>SHARED WRITING</a:t>
            </a:r>
            <a:br>
              <a:rPr lang="en-US" smtClean="0"/>
            </a:br>
            <a:r>
              <a:rPr lang="en-US" smtClean="0">
                <a:solidFill>
                  <a:srgbClr val="A6A6A6"/>
                </a:solidFill>
              </a:rPr>
              <a:t>Description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51203" name="Content Placeholder 5"/>
          <p:cNvSpPr>
            <a:spLocks noGrp="1"/>
          </p:cNvSpPr>
          <p:nvPr>
            <p:ph idx="1"/>
          </p:nvPr>
        </p:nvSpPr>
        <p:spPr>
          <a:xfrm>
            <a:off x="1090613" y="1982788"/>
            <a:ext cx="11053762" cy="6324600"/>
          </a:xfrm>
        </p:spPr>
        <p:txBody>
          <a:bodyPr/>
          <a:lstStyle/>
          <a:p>
            <a:pPr marL="485775">
              <a:lnSpc>
                <a:spcPct val="90000"/>
              </a:lnSpc>
              <a:buFontTx/>
              <a:buNone/>
            </a:pPr>
            <a:r>
              <a:rPr lang="en-AU" sz="3600" smtClean="0"/>
              <a:t>     Shared writing is defined as the teacher and the student composing writing collaboratively. The teacher acts as scribe and expert and makes decisions about where students may scribe.</a:t>
            </a:r>
          </a:p>
          <a:p>
            <a:pPr marL="485775">
              <a:lnSpc>
                <a:spcPct val="90000"/>
              </a:lnSpc>
              <a:buFontTx/>
              <a:buNone/>
            </a:pPr>
            <a:endParaRPr lang="en-AU" sz="2000" smtClean="0"/>
          </a:p>
          <a:p>
            <a:pPr marL="485775">
              <a:lnSpc>
                <a:spcPct val="90000"/>
              </a:lnSpc>
              <a:buFontTx/>
              <a:buNone/>
            </a:pPr>
            <a:r>
              <a:rPr lang="en-AU" sz="3600" smtClean="0"/>
              <a:t>     The teacher enables, supports and encourages. They invite students to participate and enjoy writing experiences they might not be able to do on their own.</a:t>
            </a:r>
          </a:p>
          <a:p>
            <a:pPr marL="485775">
              <a:lnSpc>
                <a:spcPct val="90000"/>
              </a:lnSpc>
              <a:buFontTx/>
              <a:buNone/>
            </a:pPr>
            <a:endParaRPr lang="en-AU" sz="2000" smtClean="0"/>
          </a:p>
          <a:p>
            <a:pPr marL="485775">
              <a:lnSpc>
                <a:spcPct val="90000"/>
              </a:lnSpc>
              <a:buFontTx/>
              <a:buNone/>
            </a:pPr>
            <a:r>
              <a:rPr lang="en-AU" sz="3600" smtClean="0"/>
              <a:t>     Writing is negotiated, discussed, and jointly decided by students and the teacher.</a:t>
            </a:r>
          </a:p>
          <a:p>
            <a:pPr marL="485775" eaLnBrk="1" hangingPunct="1"/>
            <a:endParaRPr lang="en-US" smtClean="0"/>
          </a:p>
        </p:txBody>
      </p:sp>
      <p:sp>
        <p:nvSpPr>
          <p:cNvPr id="59396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34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220788"/>
          </a:xfrm>
        </p:spPr>
        <p:txBody>
          <a:bodyPr/>
          <a:lstStyle/>
          <a:p>
            <a:r>
              <a:rPr lang="en-US" smtClean="0"/>
              <a:t>SHARED WRITING</a:t>
            </a:r>
            <a:br>
              <a:rPr lang="en-US" smtClean="0"/>
            </a:br>
            <a:r>
              <a:rPr lang="en-US" sz="2800" smtClean="0"/>
              <a:t>Classroom Indicators- Instruction</a:t>
            </a: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>
          <a:xfrm>
            <a:off x="1090613" y="2287588"/>
            <a:ext cx="11053762" cy="6324600"/>
          </a:xfrm>
        </p:spPr>
        <p:txBody>
          <a:bodyPr/>
          <a:lstStyle/>
          <a:p>
            <a:r>
              <a:rPr lang="en-AU" sz="3200" smtClean="0"/>
              <a:t>Planned and explicit focus in writing skills and strategies is based on student needs across the domains</a:t>
            </a:r>
          </a:p>
          <a:p>
            <a:r>
              <a:rPr lang="en-AU" sz="3200" smtClean="0"/>
              <a:t>Teachers leads students to develop more complex ideas and language and foster their critical awareness as writers</a:t>
            </a:r>
          </a:p>
          <a:p>
            <a:r>
              <a:rPr lang="en-AU" sz="3200" smtClean="0"/>
              <a:t>Teachers scaffold the learning</a:t>
            </a:r>
          </a:p>
          <a:p>
            <a:r>
              <a:rPr lang="en-AU" sz="3200" smtClean="0"/>
              <a:t>Teachers lead students to make explicit what they are doing- the thinking, format, layout, spacing, handwriting, spelling, punctuation and discussion of vocabulary</a:t>
            </a:r>
          </a:p>
          <a:p>
            <a:r>
              <a:rPr lang="en-AU" sz="3200" smtClean="0"/>
              <a:t>Sessions are brief e.g. 15 minutes daily</a:t>
            </a:r>
          </a:p>
          <a:p>
            <a:endParaRPr lang="en-US" smtClean="0"/>
          </a:p>
        </p:txBody>
      </p:sp>
      <p:sp>
        <p:nvSpPr>
          <p:cNvPr id="60420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35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220788"/>
          </a:xfrm>
        </p:spPr>
        <p:txBody>
          <a:bodyPr/>
          <a:lstStyle/>
          <a:p>
            <a:r>
              <a:rPr lang="en-US" smtClean="0"/>
              <a:t>SHARED WRITING</a:t>
            </a:r>
            <a:br>
              <a:rPr lang="en-US" smtClean="0"/>
            </a:br>
            <a:r>
              <a:rPr lang="en-US" sz="2800" smtClean="0"/>
              <a:t>Classroom Indicators- Resources</a:t>
            </a: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1090613" y="2211388"/>
            <a:ext cx="11053762" cy="6324600"/>
          </a:xfrm>
        </p:spPr>
        <p:txBody>
          <a:bodyPr/>
          <a:lstStyle/>
          <a:p>
            <a:r>
              <a:rPr lang="en-AU" smtClean="0"/>
              <a:t>Text developed is displayed and used as reference point</a:t>
            </a:r>
          </a:p>
          <a:p>
            <a:r>
              <a:rPr lang="en-AU" smtClean="0"/>
              <a:t>Easel</a:t>
            </a:r>
          </a:p>
          <a:p>
            <a:r>
              <a:rPr lang="en-AU" smtClean="0"/>
              <a:t>Chart pad</a:t>
            </a:r>
          </a:p>
          <a:p>
            <a:r>
              <a:rPr lang="en-AU" smtClean="0"/>
              <a:t>Interactive whiteboard</a:t>
            </a:r>
          </a:p>
          <a:p>
            <a:r>
              <a:rPr lang="en-AU" smtClean="0"/>
              <a:t>Overhead projector</a:t>
            </a:r>
          </a:p>
          <a:p>
            <a:r>
              <a:rPr lang="en-AU" smtClean="0"/>
              <a:t>Large textas</a:t>
            </a:r>
          </a:p>
          <a:p>
            <a:r>
              <a:rPr lang="en-AU" smtClean="0"/>
              <a:t>Chalk board</a:t>
            </a:r>
          </a:p>
          <a:p>
            <a:endParaRPr lang="en-US" smtClean="0"/>
          </a:p>
        </p:txBody>
      </p:sp>
      <p:sp>
        <p:nvSpPr>
          <p:cNvPr id="61444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36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950482" y="433635"/>
            <a:ext cx="11052731" cy="1626129"/>
          </a:xfrm>
          <a:noFill/>
          <a:ln/>
        </p:spPr>
        <p:txBody>
          <a:bodyPr/>
          <a:lstStyle/>
          <a:p>
            <a:r>
              <a:rPr lang="en-US" b="1">
                <a:solidFill>
                  <a:schemeClr val="accent2"/>
                </a:solidFill>
              </a:rPr>
              <a:t>Shared Writing</a:t>
            </a:r>
          </a:p>
        </p:txBody>
      </p:sp>
      <p:pic>
        <p:nvPicPr>
          <p:cNvPr id="23555" name="Picture 3" descr="Shared writing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9003" y="2032662"/>
            <a:ext cx="8127008" cy="6097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449388"/>
          </a:xfrm>
          <a:solidFill>
            <a:srgbClr val="000090"/>
          </a:solidFill>
        </p:spPr>
        <p:txBody>
          <a:bodyPr/>
          <a:lstStyle/>
          <a:p>
            <a:pPr eaLnBrk="1" hangingPunct="1"/>
            <a:r>
              <a:rPr lang="en-US" smtClean="0"/>
              <a:t>GUIDED WRITING </a:t>
            </a:r>
            <a:br>
              <a:rPr lang="en-US" smtClean="0"/>
            </a:br>
            <a:r>
              <a:rPr lang="en-US" smtClean="0">
                <a:solidFill>
                  <a:srgbClr val="A6A6A6"/>
                </a:solidFill>
              </a:rPr>
              <a:t>Description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51203" name="Content Placeholder 5"/>
          <p:cNvSpPr>
            <a:spLocks noGrp="1"/>
          </p:cNvSpPr>
          <p:nvPr>
            <p:ph idx="1"/>
          </p:nvPr>
        </p:nvSpPr>
        <p:spPr>
          <a:xfrm>
            <a:off x="938213" y="1830388"/>
            <a:ext cx="11353800" cy="6324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The teacher facilitates writing with a group of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students of similar needs. Students are observed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closely and write with the scaffolded support of the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teacher. Students do the writing. 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10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Students receive explicit instruction and feedback.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They are guided to write more complex texts than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would usually be written independently.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10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Guided writing extends the thinking of students and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generally builds on the instruction of Shared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Writing.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3600" smtClean="0"/>
          </a:p>
          <a:p>
            <a:pPr eaLnBrk="1" hangingPunct="1"/>
            <a:endParaRPr lang="en-US" smtClean="0"/>
          </a:p>
        </p:txBody>
      </p:sp>
      <p:sp>
        <p:nvSpPr>
          <p:cNvPr id="62468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37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449388"/>
          </a:xfrm>
        </p:spPr>
        <p:txBody>
          <a:bodyPr/>
          <a:lstStyle/>
          <a:p>
            <a:r>
              <a:rPr lang="en-US" smtClean="0"/>
              <a:t>GUIDED WRITING</a:t>
            </a:r>
            <a:br>
              <a:rPr lang="en-US" smtClean="0"/>
            </a:br>
            <a:r>
              <a:rPr lang="en-US" sz="2800" smtClean="0"/>
              <a:t>Classroom Indicators- Instruction</a:t>
            </a:r>
            <a:endParaRPr lang="en-US" smtClean="0"/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>
          <a:xfrm>
            <a:off x="1166813" y="1677988"/>
            <a:ext cx="11053762" cy="6324600"/>
          </a:xfrm>
        </p:spPr>
        <p:txBody>
          <a:bodyPr/>
          <a:lstStyle/>
          <a:p>
            <a:r>
              <a:rPr lang="en-AU" sz="3000" smtClean="0"/>
              <a:t>Scheduled within writing workshop</a:t>
            </a:r>
          </a:p>
          <a:p>
            <a:r>
              <a:rPr lang="en-AU" sz="3000" smtClean="0"/>
              <a:t>Students are given opportunities for choice and decision making</a:t>
            </a:r>
          </a:p>
          <a:p>
            <a:r>
              <a:rPr lang="en-AU" sz="3000" smtClean="0"/>
              <a:t>Teachers suggest, support and assist students to clarify their ideas and understandings as writers </a:t>
            </a:r>
          </a:p>
          <a:p>
            <a:r>
              <a:rPr lang="en-AU" sz="3000" smtClean="0"/>
              <a:t>Teachers:</a:t>
            </a:r>
          </a:p>
          <a:p>
            <a:pPr marL="1165225" lvl="1" indent="-514350"/>
            <a:r>
              <a:rPr lang="en-AU" sz="3000" smtClean="0"/>
              <a:t>model questions that help the writer to clarify</a:t>
            </a:r>
          </a:p>
          <a:p>
            <a:pPr marL="1165225" lvl="1" indent="-514350"/>
            <a:r>
              <a:rPr lang="en-AU" sz="3000" smtClean="0"/>
              <a:t>expect students to begin asking similar questions of each other </a:t>
            </a:r>
          </a:p>
          <a:p>
            <a:pPr marL="1165225" lvl="1" indent="-514350"/>
            <a:r>
              <a:rPr lang="en-AU" sz="3000" smtClean="0"/>
              <a:t>expect student to eventually ask questions of themselves</a:t>
            </a:r>
          </a:p>
          <a:p>
            <a:r>
              <a:rPr lang="en-AU" sz="3000" smtClean="0"/>
              <a:t>Teachers confer with individual students about their writing</a:t>
            </a:r>
          </a:p>
          <a:p>
            <a:endParaRPr lang="en-US" smtClean="0"/>
          </a:p>
        </p:txBody>
      </p:sp>
      <p:sp>
        <p:nvSpPr>
          <p:cNvPr id="63492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38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449388"/>
          </a:xfrm>
        </p:spPr>
        <p:txBody>
          <a:bodyPr/>
          <a:lstStyle/>
          <a:p>
            <a:r>
              <a:rPr lang="en-US" smtClean="0"/>
              <a:t>GUIDED WRITING</a:t>
            </a:r>
            <a:br>
              <a:rPr lang="en-US" smtClean="0"/>
            </a:br>
            <a:r>
              <a:rPr lang="en-US" sz="2800" smtClean="0"/>
              <a:t>Classroom Indicators-Resources</a:t>
            </a:r>
            <a:endParaRPr lang="en-US" smtClean="0"/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>
          <a:xfrm>
            <a:off x="404813" y="1677988"/>
            <a:ext cx="11053762" cy="6324600"/>
          </a:xfrm>
        </p:spPr>
        <p:txBody>
          <a:bodyPr/>
          <a:lstStyle/>
          <a:p>
            <a:pPr lvl="1">
              <a:lnSpc>
                <a:spcPct val="90000"/>
              </a:lnSpc>
              <a:buFontTx/>
              <a:buChar char="•"/>
            </a:pPr>
            <a:r>
              <a:rPr lang="en-AU" sz="3600" smtClean="0"/>
              <a:t>References e.g. charts, writing samples, dictionaries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AU" sz="3600" smtClean="0"/>
              <a:t>Students have access to a variety of writing supplies: variety of paper, books, markers, pencils, crayons, and well resourced publishing centres  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AU" sz="3600" smtClean="0"/>
              <a:t>Information about authors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AU" sz="3600" smtClean="0"/>
              <a:t>Computers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en-AU" sz="3600" smtClean="0"/>
              <a:t>Quality literature and texts used as models for writing - print rich classrooms </a:t>
            </a:r>
          </a:p>
          <a:p>
            <a:pPr>
              <a:buFontTx/>
              <a:buNone/>
            </a:pPr>
            <a:endParaRPr lang="en-US" smtClean="0"/>
          </a:p>
        </p:txBody>
      </p:sp>
      <p:sp>
        <p:nvSpPr>
          <p:cNvPr id="64516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39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67"/>
          <p:cNvGrpSpPr>
            <a:grpSpLocks/>
          </p:cNvGrpSpPr>
          <p:nvPr/>
        </p:nvGrpSpPr>
        <p:grpSpPr bwMode="auto">
          <a:xfrm>
            <a:off x="1319213" y="1220788"/>
            <a:ext cx="9601200" cy="5943600"/>
            <a:chOff x="0" y="255"/>
            <a:chExt cx="5760" cy="3459"/>
          </a:xfrm>
        </p:grpSpPr>
        <p:grpSp>
          <p:nvGrpSpPr>
            <p:cNvPr id="23556" name="Group 38"/>
            <p:cNvGrpSpPr>
              <a:grpSpLocks/>
            </p:cNvGrpSpPr>
            <p:nvPr/>
          </p:nvGrpSpPr>
          <p:grpSpPr bwMode="auto">
            <a:xfrm>
              <a:off x="1631" y="480"/>
              <a:ext cx="2700" cy="2633"/>
              <a:chOff x="1631" y="480"/>
              <a:chExt cx="2700" cy="2633"/>
            </a:xfrm>
          </p:grpSpPr>
          <p:sp>
            <p:nvSpPr>
              <p:cNvPr id="23575" name="Text Box 9">
                <a:hlinkClick r:id="rId3" action="ppaction://hlinksldjump"/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3424" y="1253"/>
                <a:ext cx="907" cy="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18000" rIns="18000" bIns="18000" anchor="ctr"/>
              <a:lstStyle/>
              <a:p>
                <a:pPr algn="ctr"/>
                <a:r>
                  <a:rPr lang="en-AU" sz="1300">
                    <a:solidFill>
                      <a:srgbClr val="FAFFF7"/>
                    </a:solidFill>
                  </a:rPr>
                  <a:t>Building</a:t>
                </a:r>
              </a:p>
              <a:p>
                <a:pPr algn="ctr"/>
                <a:r>
                  <a:rPr lang="en-AU" sz="1300">
                    <a:solidFill>
                      <a:srgbClr val="FAFFF7"/>
                    </a:solidFill>
                  </a:rPr>
                  <a:t>Leadership</a:t>
                </a:r>
              </a:p>
              <a:p>
                <a:pPr algn="ctr"/>
                <a:r>
                  <a:rPr lang="en-AU" sz="1300">
                    <a:solidFill>
                      <a:srgbClr val="FAFFF7"/>
                    </a:solidFill>
                  </a:rPr>
                  <a:t>Capacity</a:t>
                </a:r>
                <a:endParaRPr lang="en-AU" sz="1800"/>
              </a:p>
            </p:txBody>
          </p:sp>
          <p:grpSp>
            <p:nvGrpSpPr>
              <p:cNvPr id="23576" name="Group 18"/>
              <p:cNvGrpSpPr>
                <a:grpSpLocks/>
              </p:cNvGrpSpPr>
              <p:nvPr/>
            </p:nvGrpSpPr>
            <p:grpSpPr bwMode="auto">
              <a:xfrm>
                <a:off x="2212" y="1162"/>
                <a:ext cx="1436" cy="1348"/>
                <a:chOff x="2443" y="1769"/>
                <a:chExt cx="881" cy="827"/>
              </a:xfrm>
            </p:grpSpPr>
            <p:sp>
              <p:nvSpPr>
                <p:cNvPr id="23584" name="Oval 19">
                  <a:hlinkClick r:id="rId4" action="ppaction://hlinksldjump"/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2443" y="1769"/>
                  <a:ext cx="881" cy="827"/>
                </a:xfrm>
                <a:prstGeom prst="ellipse">
                  <a:avLst/>
                </a:prstGeom>
                <a:solidFill>
                  <a:srgbClr val="003300"/>
                </a:solidFill>
                <a:ln w="9525">
                  <a:solidFill>
                    <a:srgbClr val="003300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23585" name="Text Box 20">
                  <a:hlinkClick r:id="rId4" action="ppaction://hlinksldjump"/>
                </p:cNvPr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513" y="1933"/>
                  <a:ext cx="766" cy="4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18000" rIns="18000" bIns="18000" anchor="ctr"/>
                <a:lstStyle/>
                <a:p>
                  <a:pPr algn="ctr"/>
                  <a:r>
                    <a:rPr lang="en-AU" sz="1800" b="1">
                      <a:solidFill>
                        <a:srgbClr val="FAFFF7"/>
                      </a:solidFill>
                    </a:rPr>
                    <a:t>Moral</a:t>
                  </a:r>
                  <a:br>
                    <a:rPr lang="en-AU" sz="1800" b="1">
                      <a:solidFill>
                        <a:srgbClr val="FAFFF7"/>
                      </a:solidFill>
                    </a:rPr>
                  </a:br>
                  <a:r>
                    <a:rPr lang="en-AU" sz="1800" b="1">
                      <a:solidFill>
                        <a:srgbClr val="FAFFF7"/>
                      </a:solidFill>
                    </a:rPr>
                    <a:t>Purpose</a:t>
                  </a:r>
                  <a:endParaRPr lang="en-AU" sz="1800"/>
                </a:p>
              </p:txBody>
            </p:sp>
          </p:grpSp>
          <p:sp>
            <p:nvSpPr>
              <p:cNvPr id="23577" name="AutoShape 25"/>
              <p:cNvSpPr>
                <a:spLocks noChangeAspect="1" noChangeArrowheads="1"/>
              </p:cNvSpPr>
              <p:nvPr/>
            </p:nvSpPr>
            <p:spPr bwMode="auto">
              <a:xfrm rot="10798651">
                <a:off x="1631" y="505"/>
                <a:ext cx="2610" cy="26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4 w 21600"/>
                  <a:gd name="T13" fmla="*/ 0 h 21600"/>
                  <a:gd name="T14" fmla="*/ 21186 w 21600"/>
                  <a:gd name="T15" fmla="*/ 9359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6248" y="8192"/>
                    </a:moveTo>
                    <a:cubicBezTo>
                      <a:pt x="7182" y="6560"/>
                      <a:pt x="8919" y="5553"/>
                      <a:pt x="10800" y="5553"/>
                    </a:cubicBezTo>
                    <a:cubicBezTo>
                      <a:pt x="12680" y="5553"/>
                      <a:pt x="14417" y="6560"/>
                      <a:pt x="15351" y="8192"/>
                    </a:cubicBezTo>
                    <a:lnTo>
                      <a:pt x="20170" y="5431"/>
                    </a:lnTo>
                    <a:cubicBezTo>
                      <a:pt x="18246" y="2072"/>
                      <a:pt x="14671" y="0"/>
                      <a:pt x="10799" y="0"/>
                    </a:cubicBezTo>
                    <a:cubicBezTo>
                      <a:pt x="6928" y="0"/>
                      <a:pt x="3353" y="2072"/>
                      <a:pt x="1429" y="5431"/>
                    </a:cubicBezTo>
                    <a:close/>
                  </a:path>
                </a:pathLst>
              </a:custGeom>
              <a:solidFill>
                <a:srgbClr val="D8F3C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3578" name="Text Box 26">
                <a:hlinkClick r:id="rId5" action="ppaction://hlinksldjump"/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2091" y="2460"/>
                <a:ext cx="1669" cy="6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18000" rIns="18000" bIns="18000" anchor="ctr"/>
              <a:lstStyle/>
              <a:p>
                <a:pPr algn="ctr"/>
                <a:r>
                  <a:rPr lang="en-AU" sz="1400" b="1">
                    <a:solidFill>
                      <a:srgbClr val="000000"/>
                    </a:solidFill>
                  </a:rPr>
                  <a:t>Professional</a:t>
                </a:r>
              </a:p>
              <a:p>
                <a:pPr algn="ctr"/>
                <a:r>
                  <a:rPr lang="en-AU" sz="1400" b="1">
                    <a:solidFill>
                      <a:srgbClr val="000000"/>
                    </a:solidFill>
                  </a:rPr>
                  <a:t>Learning</a:t>
                </a:r>
                <a:endParaRPr lang="en-AU" sz="1800"/>
              </a:p>
            </p:txBody>
          </p:sp>
          <p:sp>
            <p:nvSpPr>
              <p:cNvPr id="23579" name="AutoShape 31"/>
              <p:cNvSpPr>
                <a:spLocks noChangeAspect="1" noChangeArrowheads="1"/>
              </p:cNvSpPr>
              <p:nvPr/>
            </p:nvSpPr>
            <p:spPr bwMode="auto">
              <a:xfrm rot="3587202">
                <a:off x="1632" y="505"/>
                <a:ext cx="2608" cy="26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4 w 21600"/>
                  <a:gd name="T13" fmla="*/ 0 h 21600"/>
                  <a:gd name="T14" fmla="*/ 21186 w 21600"/>
                  <a:gd name="T15" fmla="*/ 9359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6248" y="8192"/>
                    </a:moveTo>
                    <a:cubicBezTo>
                      <a:pt x="7182" y="6560"/>
                      <a:pt x="8919" y="5553"/>
                      <a:pt x="10800" y="5553"/>
                    </a:cubicBezTo>
                    <a:cubicBezTo>
                      <a:pt x="12680" y="5553"/>
                      <a:pt x="14417" y="6560"/>
                      <a:pt x="15351" y="8192"/>
                    </a:cubicBezTo>
                    <a:lnTo>
                      <a:pt x="20170" y="5431"/>
                    </a:lnTo>
                    <a:cubicBezTo>
                      <a:pt x="18246" y="2072"/>
                      <a:pt x="14671" y="0"/>
                      <a:pt x="10799" y="0"/>
                    </a:cubicBezTo>
                    <a:cubicBezTo>
                      <a:pt x="6928" y="0"/>
                      <a:pt x="3353" y="2072"/>
                      <a:pt x="1429" y="5431"/>
                    </a:cubicBezTo>
                    <a:close/>
                  </a:path>
                </a:pathLst>
              </a:custGeom>
              <a:solidFill>
                <a:srgbClr val="D8F3C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 vert="eaVert" anchor="ctr"/>
              <a:lstStyle/>
              <a:p>
                <a:pPr algn="ctr"/>
                <a:endParaRPr lang="en-AU" sz="1800">
                  <a:solidFill>
                    <a:srgbClr val="000000"/>
                  </a:solidFill>
                </a:endParaRPr>
              </a:p>
              <a:p>
                <a:pPr algn="ctr"/>
                <a:endParaRPr lang="en-AU" sz="1800"/>
              </a:p>
            </p:txBody>
          </p:sp>
          <p:sp>
            <p:nvSpPr>
              <p:cNvPr id="23580" name="Text Box 32">
                <a:hlinkClick r:id="rId6" action="ppaction://hlinksldjump"/>
              </p:cNvPr>
              <p:cNvSpPr txBox="1">
                <a:spLocks noChangeAspect="1" noChangeArrowheads="1"/>
              </p:cNvSpPr>
              <p:nvPr/>
            </p:nvSpPr>
            <p:spPr bwMode="auto">
              <a:xfrm rot="3669445">
                <a:off x="2763" y="1196"/>
                <a:ext cx="1894" cy="4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18000" rIns="18000" bIns="18000" anchor="ctr"/>
              <a:lstStyle/>
              <a:p>
                <a:pPr algn="ctr"/>
                <a:r>
                  <a:rPr lang="en-AU" sz="1400" b="1">
                    <a:solidFill>
                      <a:srgbClr val="000000"/>
                    </a:solidFill>
                  </a:rPr>
                  <a:t>Precision</a:t>
                </a:r>
                <a:endParaRPr lang="en-AU" sz="1800"/>
              </a:p>
            </p:txBody>
          </p:sp>
          <p:grpSp>
            <p:nvGrpSpPr>
              <p:cNvPr id="23581" name="Group 33"/>
              <p:cNvGrpSpPr>
                <a:grpSpLocks/>
              </p:cNvGrpSpPr>
              <p:nvPr/>
            </p:nvGrpSpPr>
            <p:grpSpPr bwMode="auto">
              <a:xfrm>
                <a:off x="1631" y="505"/>
                <a:ext cx="2610" cy="2608"/>
                <a:chOff x="2096" y="1362"/>
                <a:chExt cx="1601" cy="1600"/>
              </a:xfrm>
            </p:grpSpPr>
            <p:sp>
              <p:nvSpPr>
                <p:cNvPr id="23582" name="AutoShape 34"/>
                <p:cNvSpPr>
                  <a:spLocks noChangeAspect="1" noChangeArrowheads="1"/>
                </p:cNvSpPr>
                <p:nvPr/>
              </p:nvSpPr>
              <p:spPr bwMode="auto">
                <a:xfrm rot="-3591720">
                  <a:off x="2097" y="1361"/>
                  <a:ext cx="1600" cy="160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19 w 21600"/>
                    <a:gd name="T13" fmla="*/ 0 h 21600"/>
                    <a:gd name="T14" fmla="*/ 21182 w 21600"/>
                    <a:gd name="T15" fmla="*/ 9363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6248" y="8192"/>
                      </a:moveTo>
                      <a:cubicBezTo>
                        <a:pt x="7182" y="6560"/>
                        <a:pt x="8919" y="5553"/>
                        <a:pt x="10800" y="5553"/>
                      </a:cubicBezTo>
                      <a:cubicBezTo>
                        <a:pt x="12680" y="5553"/>
                        <a:pt x="14417" y="6560"/>
                        <a:pt x="15351" y="8192"/>
                      </a:cubicBezTo>
                      <a:lnTo>
                        <a:pt x="20170" y="5431"/>
                      </a:lnTo>
                      <a:cubicBezTo>
                        <a:pt x="18246" y="2072"/>
                        <a:pt x="14671" y="0"/>
                        <a:pt x="10799" y="0"/>
                      </a:cubicBezTo>
                      <a:cubicBezTo>
                        <a:pt x="6928" y="0"/>
                        <a:pt x="3353" y="2072"/>
                        <a:pt x="1429" y="5431"/>
                      </a:cubicBezTo>
                      <a:close/>
                    </a:path>
                  </a:pathLst>
                </a:custGeom>
                <a:solidFill>
                  <a:srgbClr val="D8F3CA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23583" name="Text Box 35">
                  <a:hlinkClick r:id="rId4" action="ppaction://hlinksldjump"/>
                </p:cNvPr>
                <p:cNvSpPr txBox="1">
                  <a:spLocks noChangeAspect="1" noChangeArrowheads="1"/>
                </p:cNvSpPr>
                <p:nvPr/>
              </p:nvSpPr>
              <p:spPr bwMode="auto">
                <a:xfrm rot="-3537929">
                  <a:off x="1891" y="1781"/>
                  <a:ext cx="1119" cy="2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18000" rIns="18000" bIns="18000" anchor="ctr"/>
                <a:lstStyle/>
                <a:p>
                  <a:pPr algn="ctr"/>
                  <a:r>
                    <a:rPr lang="en-AU" sz="1400" b="1">
                      <a:solidFill>
                        <a:srgbClr val="000000"/>
                      </a:solidFill>
                    </a:rPr>
                    <a:t>Personalisation</a:t>
                  </a:r>
                  <a:endParaRPr lang="en-AU" sz="1800"/>
                </a:p>
              </p:txBody>
            </p:sp>
          </p:grpSp>
        </p:grpSp>
        <p:sp>
          <p:nvSpPr>
            <p:cNvPr id="23557" name="Rectangle 37"/>
            <p:cNvSpPr>
              <a:spLocks noChangeArrowheads="1"/>
            </p:cNvSpPr>
            <p:nvPr/>
          </p:nvSpPr>
          <p:spPr bwMode="auto">
            <a:xfrm>
              <a:off x="4113" y="3249"/>
              <a:ext cx="164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900"/>
                <a:t>‘Breakthrough Framework’</a:t>
              </a:r>
            </a:p>
            <a:p>
              <a:r>
                <a:rPr lang="en-US" sz="900"/>
                <a:t>Breakthrough- </a:t>
              </a:r>
              <a:r>
                <a:rPr lang="en-US" sz="900" i="1"/>
                <a:t>Fullan,</a:t>
              </a:r>
              <a:r>
                <a:rPr lang="en-US" sz="900"/>
                <a:t> </a:t>
              </a:r>
              <a:r>
                <a:rPr lang="en-US" sz="900" i="1"/>
                <a:t>Hill &amp; Crevola</a:t>
              </a:r>
            </a:p>
          </p:txBody>
        </p:sp>
        <p:grpSp>
          <p:nvGrpSpPr>
            <p:cNvPr id="23558" name="Group 66"/>
            <p:cNvGrpSpPr>
              <a:grpSpLocks/>
            </p:cNvGrpSpPr>
            <p:nvPr/>
          </p:nvGrpSpPr>
          <p:grpSpPr bwMode="auto">
            <a:xfrm>
              <a:off x="4150" y="255"/>
              <a:ext cx="1610" cy="1270"/>
              <a:chOff x="4150" y="255"/>
              <a:chExt cx="1610" cy="1270"/>
            </a:xfrm>
          </p:grpSpPr>
          <p:sp>
            <p:nvSpPr>
              <p:cNvPr id="23568" name="Text Box 39"/>
              <p:cNvSpPr txBox="1">
                <a:spLocks noChangeArrowheads="1"/>
              </p:cNvSpPr>
              <p:nvPr/>
            </p:nvSpPr>
            <p:spPr bwMode="auto">
              <a:xfrm>
                <a:off x="4150" y="482"/>
                <a:ext cx="154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23569" name="Text Box 41"/>
              <p:cNvSpPr txBox="1">
                <a:spLocks noChangeArrowheads="1"/>
              </p:cNvSpPr>
              <p:nvPr/>
            </p:nvSpPr>
            <p:spPr bwMode="auto">
              <a:xfrm>
                <a:off x="4467" y="255"/>
                <a:ext cx="1044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AU" sz="1700"/>
                  <a:t>Precision</a:t>
                </a:r>
              </a:p>
            </p:txBody>
          </p:sp>
          <p:sp>
            <p:nvSpPr>
              <p:cNvPr id="23570" name="Oval 42"/>
              <p:cNvSpPr>
                <a:spLocks noChangeArrowheads="1"/>
              </p:cNvSpPr>
              <p:nvPr/>
            </p:nvSpPr>
            <p:spPr bwMode="auto">
              <a:xfrm>
                <a:off x="4513" y="573"/>
                <a:ext cx="952" cy="952"/>
              </a:xfrm>
              <a:prstGeom prst="ellipse">
                <a:avLst/>
              </a:prstGeom>
              <a:noFill/>
              <a:ln w="762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1" name="Text Box 43"/>
              <p:cNvSpPr txBox="1">
                <a:spLocks noChangeArrowheads="1"/>
              </p:cNvSpPr>
              <p:nvPr/>
            </p:nvSpPr>
            <p:spPr bwMode="auto">
              <a:xfrm>
                <a:off x="4150" y="845"/>
                <a:ext cx="726" cy="32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AU" sz="1400"/>
                  <a:t>Assessment Data</a:t>
                </a:r>
              </a:p>
            </p:txBody>
          </p:sp>
          <p:sp>
            <p:nvSpPr>
              <p:cNvPr id="23572" name="Text Box 44"/>
              <p:cNvSpPr txBox="1">
                <a:spLocks noChangeArrowheads="1"/>
              </p:cNvSpPr>
              <p:nvPr/>
            </p:nvSpPr>
            <p:spPr bwMode="auto">
              <a:xfrm>
                <a:off x="5103" y="843"/>
                <a:ext cx="657" cy="32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AU" sz="1400"/>
                  <a:t>Daily Instruction</a:t>
                </a:r>
              </a:p>
            </p:txBody>
          </p:sp>
          <p:sp>
            <p:nvSpPr>
              <p:cNvPr id="23573" name="AutoShape 45"/>
              <p:cNvSpPr>
                <a:spLocks noChangeArrowheads="1"/>
              </p:cNvSpPr>
              <p:nvPr/>
            </p:nvSpPr>
            <p:spPr bwMode="auto">
              <a:xfrm rot="-1413571">
                <a:off x="4453" y="1124"/>
                <a:ext cx="182" cy="182"/>
              </a:xfrm>
              <a:prstGeom prst="triangle">
                <a:avLst>
                  <a:gd name="adj" fmla="val 50000"/>
                </a:avLst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4" name="AutoShape 46"/>
              <p:cNvSpPr>
                <a:spLocks noChangeArrowheads="1"/>
              </p:cNvSpPr>
              <p:nvPr/>
            </p:nvSpPr>
            <p:spPr bwMode="auto">
              <a:xfrm rot="8849031">
                <a:off x="5304" y="719"/>
                <a:ext cx="182" cy="182"/>
              </a:xfrm>
              <a:prstGeom prst="triangle">
                <a:avLst>
                  <a:gd name="adj" fmla="val 50000"/>
                </a:avLst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3559" name="Group 65"/>
            <p:cNvGrpSpPr>
              <a:grpSpLocks/>
            </p:cNvGrpSpPr>
            <p:nvPr/>
          </p:nvGrpSpPr>
          <p:grpSpPr bwMode="auto">
            <a:xfrm>
              <a:off x="0" y="300"/>
              <a:ext cx="1701" cy="1270"/>
              <a:chOff x="0" y="300"/>
              <a:chExt cx="1701" cy="1270"/>
            </a:xfrm>
          </p:grpSpPr>
          <p:sp>
            <p:nvSpPr>
              <p:cNvPr id="23562" name="Text Box 57"/>
              <p:cNvSpPr txBox="1">
                <a:spLocks noChangeArrowheads="1"/>
              </p:cNvSpPr>
              <p:nvPr/>
            </p:nvSpPr>
            <p:spPr bwMode="auto">
              <a:xfrm>
                <a:off x="249" y="300"/>
                <a:ext cx="104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AU" sz="1600"/>
                  <a:t>Personalisation</a:t>
                </a:r>
              </a:p>
            </p:txBody>
          </p:sp>
          <p:sp>
            <p:nvSpPr>
              <p:cNvPr id="23563" name="Oval 58"/>
              <p:cNvSpPr>
                <a:spLocks noChangeArrowheads="1"/>
              </p:cNvSpPr>
              <p:nvPr/>
            </p:nvSpPr>
            <p:spPr bwMode="auto">
              <a:xfrm>
                <a:off x="295" y="618"/>
                <a:ext cx="952" cy="952"/>
              </a:xfrm>
              <a:prstGeom prst="ellipse">
                <a:avLst/>
              </a:prstGeom>
              <a:noFill/>
              <a:ln w="762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64" name="Text Box 59"/>
              <p:cNvSpPr txBox="1">
                <a:spLocks noChangeArrowheads="1"/>
              </p:cNvSpPr>
              <p:nvPr/>
            </p:nvSpPr>
            <p:spPr bwMode="auto">
              <a:xfrm>
                <a:off x="0" y="890"/>
                <a:ext cx="658" cy="32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AU" sz="1400"/>
                  <a:t>Readiness to learn</a:t>
                </a:r>
              </a:p>
            </p:txBody>
          </p:sp>
          <p:sp>
            <p:nvSpPr>
              <p:cNvPr id="23565" name="Text Box 60"/>
              <p:cNvSpPr txBox="1">
                <a:spLocks noChangeArrowheads="1"/>
              </p:cNvSpPr>
              <p:nvPr/>
            </p:nvSpPr>
            <p:spPr bwMode="auto">
              <a:xfrm>
                <a:off x="839" y="838"/>
                <a:ext cx="862" cy="46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AU" sz="1400"/>
                  <a:t>Appropriate Pedagogical experiences</a:t>
                </a:r>
              </a:p>
            </p:txBody>
          </p:sp>
          <p:sp>
            <p:nvSpPr>
              <p:cNvPr id="23566" name="AutoShape 61"/>
              <p:cNvSpPr>
                <a:spLocks noChangeArrowheads="1"/>
              </p:cNvSpPr>
              <p:nvPr/>
            </p:nvSpPr>
            <p:spPr bwMode="auto">
              <a:xfrm rot="-1413571">
                <a:off x="235" y="1169"/>
                <a:ext cx="182" cy="182"/>
              </a:xfrm>
              <a:prstGeom prst="triangle">
                <a:avLst>
                  <a:gd name="adj" fmla="val 50000"/>
                </a:avLst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67" name="AutoShape 62"/>
              <p:cNvSpPr>
                <a:spLocks noChangeArrowheads="1"/>
              </p:cNvSpPr>
              <p:nvPr/>
            </p:nvSpPr>
            <p:spPr bwMode="auto">
              <a:xfrm rot="8544255">
                <a:off x="1058" y="722"/>
                <a:ext cx="182" cy="182"/>
              </a:xfrm>
              <a:prstGeom prst="triangle">
                <a:avLst>
                  <a:gd name="adj" fmla="val 50000"/>
                </a:avLst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3560" name="Text Box 63"/>
            <p:cNvSpPr txBox="1">
              <a:spLocks noChangeArrowheads="1"/>
            </p:cNvSpPr>
            <p:nvPr/>
          </p:nvSpPr>
          <p:spPr bwMode="auto">
            <a:xfrm>
              <a:off x="1746" y="3067"/>
              <a:ext cx="217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23561" name="Text Box 64"/>
            <p:cNvSpPr txBox="1">
              <a:spLocks noChangeArrowheads="1"/>
            </p:cNvSpPr>
            <p:nvPr/>
          </p:nvSpPr>
          <p:spPr bwMode="auto">
            <a:xfrm>
              <a:off x="1927" y="3158"/>
              <a:ext cx="1951" cy="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AU" sz="1700"/>
                <a:t>Professional Learning</a:t>
              </a:r>
            </a:p>
            <a:p>
              <a:pPr algn="ctr">
                <a:spcBef>
                  <a:spcPct val="50000"/>
                </a:spcBef>
              </a:pPr>
              <a:r>
                <a:rPr lang="en-AU" sz="1400"/>
                <a:t>Focused daily learning of teachers individually and collectively</a:t>
              </a:r>
            </a:p>
          </p:txBody>
        </p:sp>
      </p:grpSp>
      <p:sp>
        <p:nvSpPr>
          <p:cNvPr id="23555" name="TextBox 32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17042" y="542043"/>
            <a:ext cx="11052731" cy="1626129"/>
          </a:xfrm>
          <a:noFill/>
          <a:ln/>
        </p:spPr>
        <p:txBody>
          <a:bodyPr/>
          <a:lstStyle/>
          <a:p>
            <a:r>
              <a:rPr lang="en-US" b="1">
                <a:solidFill>
                  <a:schemeClr val="accent2"/>
                </a:solidFill>
              </a:rPr>
              <a:t>Guided Writing</a:t>
            </a:r>
          </a:p>
        </p:txBody>
      </p:sp>
      <p:pic>
        <p:nvPicPr>
          <p:cNvPr id="20483" name="Picture 3" descr="Guided writing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7363" y="2113968"/>
            <a:ext cx="8018648" cy="6016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449388"/>
          </a:xfrm>
          <a:solidFill>
            <a:srgbClr val="000090"/>
          </a:solidFill>
        </p:spPr>
        <p:txBody>
          <a:bodyPr/>
          <a:lstStyle/>
          <a:p>
            <a:pPr eaLnBrk="1" hangingPunct="1"/>
            <a:r>
              <a:rPr lang="en-US" smtClean="0"/>
              <a:t>INDEPENDENT WRITING </a:t>
            </a:r>
            <a:br>
              <a:rPr lang="en-US" smtClean="0"/>
            </a:br>
            <a:r>
              <a:rPr lang="en-US" smtClean="0">
                <a:solidFill>
                  <a:srgbClr val="A6A6A6"/>
                </a:solidFill>
              </a:rPr>
              <a:t>Description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51203" name="Content Placeholder 5"/>
          <p:cNvSpPr>
            <a:spLocks noGrp="1"/>
          </p:cNvSpPr>
          <p:nvPr>
            <p:ph idx="1"/>
          </p:nvPr>
        </p:nvSpPr>
        <p:spPr>
          <a:xfrm>
            <a:off x="938213" y="1830388"/>
            <a:ext cx="11353800" cy="6324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Independent writing focuses on students taking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charge of their own writing. Students apply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understandings, processes and strategies learnt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through supported teaching elements.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36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It builds fluency, establishes the writing habit,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makes personal connections, explores meanings,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promotes critical thinking and encourages the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writer to use writing as a natural, pleasurable,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self chosen activity.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3600" smtClean="0"/>
          </a:p>
          <a:p>
            <a:pPr>
              <a:lnSpc>
                <a:spcPct val="90000"/>
              </a:lnSpc>
              <a:buFontTx/>
              <a:buNone/>
            </a:pPr>
            <a:endParaRPr lang="en-AU" sz="3600" smtClean="0"/>
          </a:p>
          <a:p>
            <a:pPr eaLnBrk="1" hangingPunct="1"/>
            <a:endParaRPr lang="en-US" smtClean="0"/>
          </a:p>
        </p:txBody>
      </p:sp>
      <p:sp>
        <p:nvSpPr>
          <p:cNvPr id="65540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296988"/>
          </a:xfrm>
        </p:spPr>
        <p:txBody>
          <a:bodyPr/>
          <a:lstStyle/>
          <a:p>
            <a:r>
              <a:rPr lang="en-US" smtClean="0"/>
              <a:t>INDEPENDENT WRITING</a:t>
            </a:r>
            <a:br>
              <a:rPr lang="en-US" smtClean="0"/>
            </a:br>
            <a:r>
              <a:rPr lang="en-US" sz="2800" smtClean="0"/>
              <a:t>Classroom Indicators- Instruction</a:t>
            </a:r>
            <a:endParaRPr lang="en-US" smtClean="0"/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>
          <a:xfrm>
            <a:off x="1138238" y="1906588"/>
            <a:ext cx="11053762" cy="56372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AU" sz="3600" smtClean="0"/>
              <a:t>Students may choose their own topics, draft, revise, edit and sometimes publish their own writing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3600" smtClean="0"/>
          </a:p>
          <a:p>
            <a:pPr>
              <a:lnSpc>
                <a:spcPct val="90000"/>
              </a:lnSpc>
            </a:pPr>
            <a:r>
              <a:rPr lang="en-AU" sz="3600" smtClean="0"/>
              <a:t>Students take risks and have responsibility for working through challenges and problem solving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3600" smtClean="0"/>
          </a:p>
          <a:p>
            <a:pPr>
              <a:lnSpc>
                <a:spcPct val="90000"/>
              </a:lnSpc>
            </a:pPr>
            <a:r>
              <a:rPr lang="en-AU" sz="3600" smtClean="0"/>
              <a:t>Students refer to previous instruction in writing skills and strategies, and this experience is evident when they write</a:t>
            </a:r>
          </a:p>
          <a:p>
            <a:pPr>
              <a:buFontTx/>
              <a:buNone/>
            </a:pPr>
            <a:endParaRPr lang="en-US" smtClean="0"/>
          </a:p>
        </p:txBody>
      </p:sp>
      <p:sp>
        <p:nvSpPr>
          <p:cNvPr id="66564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41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296988"/>
          </a:xfrm>
        </p:spPr>
        <p:txBody>
          <a:bodyPr/>
          <a:lstStyle/>
          <a:p>
            <a:r>
              <a:rPr lang="en-US" smtClean="0"/>
              <a:t>INDEPENDENT WRITING</a:t>
            </a:r>
            <a:br>
              <a:rPr lang="en-US" smtClean="0"/>
            </a:br>
            <a:r>
              <a:rPr lang="en-US" sz="2800" smtClean="0"/>
              <a:t>Classroom Indicators- Instruction (continued)</a:t>
            </a:r>
            <a:endParaRPr lang="en-US" smtClean="0"/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>
          <a:xfrm>
            <a:off x="1138238" y="1906588"/>
            <a:ext cx="11053762" cy="56372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AU" sz="3600" smtClean="0"/>
              <a:t>Organisation for peer and teacher conferencing is evident 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3600" smtClean="0"/>
          </a:p>
          <a:p>
            <a:pPr>
              <a:lnSpc>
                <a:spcPct val="90000"/>
              </a:lnSpc>
            </a:pPr>
            <a:r>
              <a:rPr lang="en-AU" sz="3600" smtClean="0"/>
              <a:t>Writing occurs across the curriculum, in a variety of text types and for real life purposes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3600" smtClean="0"/>
          </a:p>
          <a:p>
            <a:pPr>
              <a:lnSpc>
                <a:spcPct val="90000"/>
              </a:lnSpc>
            </a:pPr>
            <a:r>
              <a:rPr lang="en-AU" sz="3600" smtClean="0"/>
              <a:t>Spelling attempts are viewed as not incorrect but incomplete</a:t>
            </a:r>
            <a:endParaRPr lang="en-AU" sz="3200" smtClean="0"/>
          </a:p>
          <a:p>
            <a:pPr>
              <a:buFontTx/>
              <a:buNone/>
            </a:pPr>
            <a:endParaRPr lang="en-US" smtClean="0"/>
          </a:p>
        </p:txBody>
      </p:sp>
      <p:sp>
        <p:nvSpPr>
          <p:cNvPr id="67588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42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296988"/>
          </a:xfrm>
        </p:spPr>
        <p:txBody>
          <a:bodyPr/>
          <a:lstStyle/>
          <a:p>
            <a:r>
              <a:rPr lang="en-US" smtClean="0"/>
              <a:t>INDEPENDENT WRITING</a:t>
            </a:r>
            <a:br>
              <a:rPr lang="en-US" smtClean="0"/>
            </a:br>
            <a:r>
              <a:rPr lang="en-US" sz="2800" smtClean="0"/>
              <a:t>Classroom Indicators- Resources</a:t>
            </a:r>
            <a:endParaRPr lang="en-US" smtClean="0"/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557213" y="1906588"/>
            <a:ext cx="11053762" cy="5637212"/>
          </a:xfrm>
        </p:spPr>
        <p:txBody>
          <a:bodyPr/>
          <a:lstStyle/>
          <a:p>
            <a:pPr lvl="1">
              <a:buFontTx/>
              <a:buChar char="•"/>
            </a:pPr>
            <a:r>
              <a:rPr lang="en-AU" sz="3200" smtClean="0"/>
              <a:t>References e.g. charts, writing examples, dictionaries, books, internet</a:t>
            </a:r>
          </a:p>
          <a:p>
            <a:pPr lvl="1">
              <a:buFontTx/>
              <a:buChar char="•"/>
            </a:pPr>
            <a:r>
              <a:rPr lang="en-AU" sz="3200" smtClean="0"/>
              <a:t>Students have access to a variety of writing supplies: variety of paper, books, markers, pencils, crayons, and well resourced publishing centres</a:t>
            </a:r>
          </a:p>
          <a:p>
            <a:pPr lvl="1">
              <a:buFontTx/>
              <a:buChar char="•"/>
            </a:pPr>
            <a:r>
              <a:rPr lang="en-AU" sz="3200" smtClean="0"/>
              <a:t>Information about authors</a:t>
            </a:r>
          </a:p>
          <a:p>
            <a:pPr lvl="1">
              <a:buFontTx/>
              <a:buChar char="•"/>
            </a:pPr>
            <a:r>
              <a:rPr lang="en-AU" sz="3200" smtClean="0"/>
              <a:t>Computers- word processing &amp; investigation</a:t>
            </a:r>
          </a:p>
          <a:p>
            <a:pPr lvl="1">
              <a:buFontTx/>
              <a:buChar char="•"/>
            </a:pPr>
            <a:r>
              <a:rPr lang="en-AU" sz="3200" smtClean="0"/>
              <a:t>Quality literature and texts are used as models for writing - print rich classrooms</a:t>
            </a:r>
          </a:p>
          <a:p>
            <a:pPr>
              <a:buFontTx/>
              <a:buNone/>
            </a:pPr>
            <a:endParaRPr lang="en-US" smtClean="0"/>
          </a:p>
        </p:txBody>
      </p:sp>
      <p:sp>
        <p:nvSpPr>
          <p:cNvPr id="68612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43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492283" y="433635"/>
            <a:ext cx="11052731" cy="1626129"/>
          </a:xfrm>
          <a:noFill/>
          <a:ln/>
        </p:spPr>
        <p:txBody>
          <a:bodyPr/>
          <a:lstStyle/>
          <a:p>
            <a:r>
              <a:rPr lang="en-US" b="1">
                <a:solidFill>
                  <a:schemeClr val="accent2"/>
                </a:solidFill>
              </a:rPr>
              <a:t>Independent Writing</a:t>
            </a:r>
          </a:p>
        </p:txBody>
      </p:sp>
      <p:pic>
        <p:nvPicPr>
          <p:cNvPr id="21507" name="Picture 3" descr="Independent Writ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9003" y="2168172"/>
            <a:ext cx="7910288" cy="5935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75241" y="867269"/>
            <a:ext cx="11052731" cy="1626129"/>
          </a:xfrm>
          <a:noFill/>
          <a:ln/>
        </p:spPr>
        <p:txBody>
          <a:bodyPr/>
          <a:lstStyle/>
          <a:p>
            <a:r>
              <a:rPr lang="en-US" b="1">
                <a:solidFill>
                  <a:schemeClr val="accent2"/>
                </a:solidFill>
              </a:rPr>
              <a:t>Roving Conferences</a:t>
            </a:r>
          </a:p>
        </p:txBody>
      </p:sp>
      <p:pic>
        <p:nvPicPr>
          <p:cNvPr id="22531" name="Picture 3" descr="Roving Conferen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9003" y="2168172"/>
            <a:ext cx="7910288" cy="5935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Write Aloud (1)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2318" y="2663809"/>
            <a:ext cx="11053762" cy="6324600"/>
          </a:xfrm>
        </p:spPr>
        <p:txBody>
          <a:bodyPr/>
          <a:lstStyle/>
          <a:p>
            <a:pPr>
              <a:buNone/>
            </a:pPr>
            <a:r>
              <a:rPr lang="en-AU" dirty="0" smtClean="0"/>
              <a:t>WALT: develop a character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dirty="0" smtClean="0"/>
              <a:t>TIB: to create an image in the reader‘s head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dirty="0" smtClean="0"/>
              <a:t>WILF: alterations that enhance the image of a character</a:t>
            </a:r>
            <a:endParaRPr lang="en-A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Write Aloud (2)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2318" y="2663809"/>
            <a:ext cx="11053762" cy="6324600"/>
          </a:xfrm>
        </p:spPr>
        <p:txBody>
          <a:bodyPr/>
          <a:lstStyle/>
          <a:p>
            <a:pPr>
              <a:buNone/>
            </a:pPr>
            <a:r>
              <a:rPr lang="en-AU" dirty="0" smtClean="0"/>
              <a:t>WALT: use a plan to compose a fictional narrative (‘made up story)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dirty="0" smtClean="0"/>
              <a:t>TIB: it helps me to organise my thoughts for writing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dirty="0" smtClean="0"/>
              <a:t>WILF: ideas from your plan in your story</a:t>
            </a:r>
            <a:endParaRPr lang="en-A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Your task….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0160" y="2306620"/>
            <a:ext cx="10923543" cy="6040844"/>
          </a:xfrm>
        </p:spPr>
        <p:txBody>
          <a:bodyPr/>
          <a:lstStyle/>
          <a:p>
            <a:r>
              <a:rPr lang="en-AU" dirty="0" smtClean="0"/>
              <a:t>Know exactly what you are teaching for in the writing session: </a:t>
            </a:r>
            <a:r>
              <a:rPr lang="en-AU" smtClean="0"/>
              <a:t>use WALT, TIB and WILF.</a:t>
            </a:r>
            <a:endParaRPr lang="en-AU" dirty="0" smtClean="0"/>
          </a:p>
          <a:p>
            <a:r>
              <a:rPr lang="en-AU" dirty="0" smtClean="0"/>
              <a:t>Model and think aloud to show children what competent writers do.</a:t>
            </a:r>
          </a:p>
          <a:p>
            <a:r>
              <a:rPr lang="en-AU" dirty="0" smtClean="0"/>
              <a:t>Bring an example of your write aloud to share in a fortnight.</a:t>
            </a:r>
          </a:p>
          <a:p>
            <a:r>
              <a:rPr lang="en-AU" dirty="0" smtClean="0"/>
              <a:t>Bring an example of a student’s piece of work which reflects the learning from that session.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CFB3FF-21A1-413E-874E-A86449AEF14D}" type="slidenum">
              <a:rPr lang="en-AU" smtClean="0"/>
              <a:pPr/>
              <a:t>29</a:t>
            </a:fld>
            <a:endParaRPr lang="en-A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0090"/>
          </a:solidFill>
        </p:spPr>
        <p:txBody>
          <a:bodyPr/>
          <a:lstStyle/>
          <a:p>
            <a:pPr eaLnBrk="1" hangingPunct="1"/>
            <a:r>
              <a:rPr lang="en-US" smtClean="0"/>
              <a:t>LITERACY BELIEFS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n-AU" sz="3600" dirty="0" smtClean="0"/>
              <a:t>All students come to school with individual strengths, needs and diverse literacy experiences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AU" sz="3600" dirty="0" smtClean="0"/>
              <a:t>Parents and the wider community are partners in the success of school literacy learning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AU" sz="3600" dirty="0" smtClean="0"/>
              <a:t>All teachers are teachers of literacy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AU" sz="3600" dirty="0" smtClean="0"/>
              <a:t>Extended blocks of time are essential to practice and apply skills and strategies, modelled by teachers and by other students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AU" sz="3600" dirty="0" smtClean="0"/>
              <a:t>Immersion in meaningful print, and access to a rich array of texts develops literacy learning</a:t>
            </a:r>
          </a:p>
          <a:p>
            <a:pPr marL="533400" indent="-533400" eaLnBrk="1" hangingPunct="1">
              <a:buFontTx/>
              <a:buNone/>
            </a:pPr>
            <a:endParaRPr lang="en-US" dirty="0" smtClean="0"/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4"/>
          <p:cNvSpPr>
            <a:spLocks noGrp="1"/>
          </p:cNvSpPr>
          <p:nvPr>
            <p:ph type="title"/>
          </p:nvPr>
        </p:nvSpPr>
        <p:spPr>
          <a:solidFill>
            <a:srgbClr val="000090"/>
          </a:solidFill>
        </p:spPr>
        <p:txBody>
          <a:bodyPr/>
          <a:lstStyle/>
          <a:p>
            <a:pPr eaLnBrk="1" hangingPunct="1"/>
            <a:r>
              <a:rPr lang="en-US" smtClean="0"/>
              <a:t>LITERACY BELIEFS (CONT)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en-AU" sz="3600" smtClean="0"/>
              <a:t>6.	Whole class, small group and individual instruction, allows students to learn from instruction and from each other</a:t>
            </a:r>
          </a:p>
          <a:p>
            <a:pPr marL="533400" indent="-533400" eaLnBrk="1" hangingPunct="1">
              <a:buFontTx/>
              <a:buNone/>
            </a:pPr>
            <a:r>
              <a:rPr lang="en-AU" sz="3600" smtClean="0"/>
              <a:t>7.	Students become independent, experienced readers and writers when each day includes time to be read to, to read with peers and to undertake independent reading and writing challenges</a:t>
            </a:r>
          </a:p>
          <a:p>
            <a:pPr marL="533400" indent="-533400" eaLnBrk="1" hangingPunct="1">
              <a:buFontTx/>
              <a:buNone/>
            </a:pPr>
            <a:r>
              <a:rPr lang="en-AU" sz="3600" smtClean="0"/>
              <a:t>8.	Students learn literacy best when they have real life purposes for reading and writing </a:t>
            </a:r>
          </a:p>
          <a:p>
            <a:pPr marL="533400" indent="-533400" eaLnBrk="1" hangingPunct="1"/>
            <a:endParaRPr lang="en-US" smtClean="0"/>
          </a:p>
        </p:txBody>
      </p:sp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4"/>
          <p:cNvSpPr>
            <a:spLocks noGrp="1"/>
          </p:cNvSpPr>
          <p:nvPr>
            <p:ph type="title"/>
          </p:nvPr>
        </p:nvSpPr>
        <p:spPr>
          <a:solidFill>
            <a:srgbClr val="000090"/>
          </a:solidFill>
        </p:spPr>
        <p:txBody>
          <a:bodyPr/>
          <a:lstStyle/>
          <a:p>
            <a:pPr eaLnBrk="1" hangingPunct="1"/>
            <a:r>
              <a:rPr lang="en-US" smtClean="0"/>
              <a:t>CLIMATE FOR LEARNING</a:t>
            </a:r>
          </a:p>
        </p:txBody>
      </p:sp>
      <p:sp>
        <p:nvSpPr>
          <p:cNvPr id="29699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AU" sz="3600" smtClean="0"/>
              <a:t>Strong literacy learning environments provide </a:t>
            </a:r>
          </a:p>
          <a:p>
            <a:pPr eaLnBrk="1" hangingPunct="1">
              <a:buFontTx/>
              <a:buNone/>
            </a:pPr>
            <a:r>
              <a:rPr lang="en-AU" sz="3600" smtClean="0"/>
              <a:t>students with choices, responsibilities and the </a:t>
            </a:r>
          </a:p>
          <a:p>
            <a:pPr eaLnBrk="1" hangingPunct="1">
              <a:buFontTx/>
              <a:buNone/>
            </a:pPr>
            <a:r>
              <a:rPr lang="en-AU" sz="3600" smtClean="0"/>
              <a:t>opportunity to interact as they read, write, speak, </a:t>
            </a:r>
          </a:p>
          <a:p>
            <a:pPr eaLnBrk="1" hangingPunct="1">
              <a:buFontTx/>
              <a:buNone/>
            </a:pPr>
            <a:r>
              <a:rPr lang="en-AU" sz="3600" smtClean="0"/>
              <a:t>listen and view.</a:t>
            </a:r>
          </a:p>
          <a:p>
            <a:pPr eaLnBrk="1" hangingPunct="1">
              <a:buFontTx/>
              <a:buNone/>
            </a:pPr>
            <a:endParaRPr lang="en-AU" sz="3600" smtClean="0"/>
          </a:p>
          <a:p>
            <a:pPr eaLnBrk="1" hangingPunct="1">
              <a:buFontTx/>
              <a:buNone/>
            </a:pPr>
            <a:r>
              <a:rPr lang="en-AU" sz="3600" smtClean="0"/>
              <a:t>Classrooms are settings where interactive and </a:t>
            </a:r>
          </a:p>
          <a:p>
            <a:pPr eaLnBrk="1" hangingPunct="1">
              <a:buFontTx/>
              <a:buNone/>
            </a:pPr>
            <a:r>
              <a:rPr lang="en-AU" sz="3600" smtClean="0"/>
              <a:t>individual activity takes place, supported by </a:t>
            </a:r>
          </a:p>
          <a:p>
            <a:pPr eaLnBrk="1" hangingPunct="1">
              <a:buFontTx/>
              <a:buNone/>
            </a:pPr>
            <a:r>
              <a:rPr lang="en-AU" sz="3600" smtClean="0"/>
              <a:t>organisation and access to essential </a:t>
            </a:r>
          </a:p>
          <a:p>
            <a:pPr eaLnBrk="1" hangingPunct="1">
              <a:buFontTx/>
              <a:buNone/>
            </a:pPr>
            <a:r>
              <a:rPr lang="en-AU" sz="3600" smtClean="0"/>
              <a:t>resources.</a:t>
            </a:r>
          </a:p>
          <a:p>
            <a:pPr eaLnBrk="1" hangingPunct="1"/>
            <a:endParaRPr lang="en-US" smtClean="0"/>
          </a:p>
        </p:txBody>
      </p:sp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solidFill>
            <a:srgbClr val="000090"/>
          </a:solidFill>
        </p:spPr>
        <p:txBody>
          <a:bodyPr/>
          <a:lstStyle/>
          <a:p>
            <a:pPr eaLnBrk="1" hangingPunct="1"/>
            <a:r>
              <a:rPr lang="en-US" dirty="0" smtClean="0"/>
              <a:t>WRITING</a:t>
            </a:r>
            <a:r>
              <a:rPr lang="en-US" dirty="0" smtClean="0"/>
              <a:t> CONDITIONS IN </a:t>
            </a:r>
            <a:r>
              <a:rPr lang="en-US" dirty="0" smtClean="0"/>
              <a:t>CLASSROOMS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000880" y="1663677"/>
            <a:ext cx="11430000" cy="6324600"/>
          </a:xfrm>
        </p:spPr>
        <p:txBody>
          <a:bodyPr/>
          <a:lstStyle/>
          <a:p>
            <a:endParaRPr lang="en-AU" sz="3600" dirty="0" smtClean="0"/>
          </a:p>
          <a:p>
            <a:r>
              <a:rPr lang="en-AU" sz="3600" dirty="0" smtClean="0"/>
              <a:t>Time</a:t>
            </a:r>
            <a:endParaRPr lang="en-AU" sz="3600" dirty="0" smtClean="0"/>
          </a:p>
          <a:p>
            <a:r>
              <a:rPr lang="en-AU" sz="3600" dirty="0" smtClean="0"/>
              <a:t>Choice</a:t>
            </a:r>
          </a:p>
          <a:p>
            <a:r>
              <a:rPr lang="en-AU" sz="3600" dirty="0" smtClean="0"/>
              <a:t>Feedback</a:t>
            </a:r>
            <a:endParaRPr lang="en-AU" sz="3600" dirty="0" smtClean="0"/>
          </a:p>
          <a:p>
            <a:r>
              <a:rPr lang="en-AU" sz="3600" dirty="0" smtClean="0"/>
              <a:t>Demonstration</a:t>
            </a:r>
          </a:p>
          <a:p>
            <a:r>
              <a:rPr lang="en-AU" sz="3600" dirty="0" smtClean="0"/>
              <a:t>Expectation</a:t>
            </a:r>
          </a:p>
          <a:p>
            <a:r>
              <a:rPr lang="en-AU" sz="3600" dirty="0" smtClean="0"/>
              <a:t>Routines</a:t>
            </a:r>
          </a:p>
          <a:p>
            <a:r>
              <a:rPr lang="en-AU" sz="3600" dirty="0" smtClean="0"/>
              <a:t>Evaluation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/>
        </p:nvSpPr>
        <p:spPr bwMode="auto">
          <a:xfrm>
            <a:off x="10466388" y="6097588"/>
            <a:ext cx="5746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/>
            <a:fld id="{B1FD0FFC-F598-4745-A17B-3427AC2AAB8E}" type="slidenum">
              <a:rPr lang="en-AU" sz="900"/>
              <a:pPr algn="r" eaLnBrk="1" hangingPunct="1"/>
              <a:t>7</a:t>
            </a:fld>
            <a:endParaRPr lang="en-AU" sz="900"/>
          </a:p>
        </p:txBody>
      </p:sp>
      <p:sp>
        <p:nvSpPr>
          <p:cNvPr id="32771" name="Rectangle 2"/>
          <p:cNvSpPr txBox="1">
            <a:spLocks noChangeArrowheads="1"/>
          </p:cNvSpPr>
          <p:nvPr/>
        </p:nvSpPr>
        <p:spPr bwMode="auto">
          <a:xfrm>
            <a:off x="862013" y="382588"/>
            <a:ext cx="11277600" cy="1143000"/>
          </a:xfrm>
          <a:prstGeom prst="rect">
            <a:avLst/>
          </a:prstGeom>
          <a:solidFill>
            <a:srgbClr val="00009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4300" b="1">
                <a:solidFill>
                  <a:srgbClr val="FB7826"/>
                </a:solidFill>
              </a:rPr>
              <a:t>GRADUAL RELEASE OF RESPONSIBILITY</a:t>
            </a:r>
          </a:p>
        </p:txBody>
      </p:sp>
      <p:sp>
        <p:nvSpPr>
          <p:cNvPr id="32772" name="Text Box 39"/>
          <p:cNvSpPr txBox="1">
            <a:spLocks noChangeArrowheads="1"/>
          </p:cNvSpPr>
          <p:nvPr/>
        </p:nvSpPr>
        <p:spPr bwMode="auto">
          <a:xfrm>
            <a:off x="2767013" y="2576513"/>
            <a:ext cx="1676400" cy="2362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700" b="1"/>
              <a:t>MODELLING</a:t>
            </a:r>
          </a:p>
          <a:p>
            <a:pPr algn="ctr">
              <a:spcBef>
                <a:spcPct val="50000"/>
              </a:spcBef>
            </a:pPr>
            <a:r>
              <a:rPr lang="en-US" sz="1100" b="1"/>
              <a:t>The teacher demonstrates and explains the literacy focus being taught. This is achieved by thinking aloud the mental processes and modelling the reading, writing, speaking and listening</a:t>
            </a:r>
          </a:p>
        </p:txBody>
      </p:sp>
      <p:sp>
        <p:nvSpPr>
          <p:cNvPr id="32773" name="Text Box 41"/>
          <p:cNvSpPr txBox="1">
            <a:spLocks noChangeArrowheads="1"/>
          </p:cNvSpPr>
          <p:nvPr/>
        </p:nvSpPr>
        <p:spPr bwMode="auto">
          <a:xfrm>
            <a:off x="2767013" y="5243513"/>
            <a:ext cx="1676400" cy="1079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100" b="1"/>
              <a:t>The student participates by actively attending to the demonstrations</a:t>
            </a:r>
          </a:p>
        </p:txBody>
      </p:sp>
      <p:sp>
        <p:nvSpPr>
          <p:cNvPr id="32774" name="Text Box 44"/>
          <p:cNvSpPr txBox="1">
            <a:spLocks noChangeArrowheads="1"/>
          </p:cNvSpPr>
          <p:nvPr/>
        </p:nvSpPr>
        <p:spPr bwMode="auto">
          <a:xfrm>
            <a:off x="4976813" y="2576513"/>
            <a:ext cx="1676400" cy="18002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700" b="1"/>
              <a:t>SHARING</a:t>
            </a:r>
          </a:p>
          <a:p>
            <a:pPr algn="ctr">
              <a:spcBef>
                <a:spcPct val="50000"/>
              </a:spcBef>
            </a:pPr>
            <a:r>
              <a:rPr lang="en-US" sz="1100" b="1"/>
              <a:t>The teacher continues to demonstrate the literacy focus, encouraging students to contribute ideas and information</a:t>
            </a:r>
          </a:p>
        </p:txBody>
      </p:sp>
      <p:sp>
        <p:nvSpPr>
          <p:cNvPr id="32775" name="Text Box 45"/>
          <p:cNvSpPr txBox="1">
            <a:spLocks noChangeArrowheads="1"/>
          </p:cNvSpPr>
          <p:nvPr/>
        </p:nvSpPr>
        <p:spPr bwMode="auto">
          <a:xfrm>
            <a:off x="4976813" y="4862513"/>
            <a:ext cx="1676400" cy="14398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100" b="1"/>
              <a:t>Students contribute ideas and begin to practise the use of the literacy focus in whole class situations</a:t>
            </a:r>
          </a:p>
        </p:txBody>
      </p:sp>
      <p:sp>
        <p:nvSpPr>
          <p:cNvPr id="32776" name="Text Box 46"/>
          <p:cNvSpPr txBox="1">
            <a:spLocks noChangeArrowheads="1"/>
          </p:cNvSpPr>
          <p:nvPr/>
        </p:nvSpPr>
        <p:spPr bwMode="auto">
          <a:xfrm>
            <a:off x="7262813" y="2576513"/>
            <a:ext cx="1676400" cy="14398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700" b="1"/>
              <a:t>GUIDING</a:t>
            </a:r>
          </a:p>
          <a:p>
            <a:pPr algn="ctr">
              <a:spcBef>
                <a:spcPct val="50000"/>
              </a:spcBef>
            </a:pPr>
            <a:r>
              <a:rPr lang="en-US" sz="1100" b="1"/>
              <a:t>The teacher provides scaffolds for students to use the literacy focus. Teacher provides feedback</a:t>
            </a:r>
            <a:endParaRPr lang="en-US" sz="1100"/>
          </a:p>
        </p:txBody>
      </p:sp>
      <p:sp>
        <p:nvSpPr>
          <p:cNvPr id="32777" name="Text Box 47"/>
          <p:cNvSpPr txBox="1">
            <a:spLocks noChangeArrowheads="1"/>
          </p:cNvSpPr>
          <p:nvPr/>
        </p:nvSpPr>
        <p:spPr bwMode="auto">
          <a:xfrm>
            <a:off x="7262813" y="4557713"/>
            <a:ext cx="1676400" cy="18002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100" b="1"/>
              <a:t>Students work with help from the teacher and peers to practise the use of the literacy focus</a:t>
            </a:r>
            <a:endParaRPr lang="en-US"/>
          </a:p>
        </p:txBody>
      </p:sp>
      <p:sp>
        <p:nvSpPr>
          <p:cNvPr id="32778" name="Text Box 49"/>
          <p:cNvSpPr txBox="1">
            <a:spLocks noChangeArrowheads="1"/>
          </p:cNvSpPr>
          <p:nvPr/>
        </p:nvSpPr>
        <p:spPr bwMode="auto">
          <a:xfrm>
            <a:off x="9548813" y="2576513"/>
            <a:ext cx="1676400" cy="1079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700" b="1"/>
              <a:t>APPLYING</a:t>
            </a:r>
          </a:p>
          <a:p>
            <a:pPr algn="ctr">
              <a:spcBef>
                <a:spcPct val="50000"/>
              </a:spcBef>
            </a:pPr>
            <a:r>
              <a:rPr lang="en-US" sz="1100" b="1"/>
              <a:t>The teacher offers support and encouragement when necessary</a:t>
            </a:r>
          </a:p>
        </p:txBody>
      </p:sp>
      <p:sp>
        <p:nvSpPr>
          <p:cNvPr id="32779" name="Text Box 50"/>
          <p:cNvSpPr txBox="1">
            <a:spLocks noChangeArrowheads="1"/>
          </p:cNvSpPr>
          <p:nvPr/>
        </p:nvSpPr>
        <p:spPr bwMode="auto">
          <a:xfrm>
            <a:off x="9548813" y="4176713"/>
            <a:ext cx="1676400" cy="2159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1100" b="1"/>
              <a:t>The student works independently to apply the use of literacy focus</a:t>
            </a:r>
            <a:endParaRPr lang="en-US" sz="1100"/>
          </a:p>
        </p:txBody>
      </p:sp>
      <p:sp>
        <p:nvSpPr>
          <p:cNvPr id="32780" name="Text Box 53"/>
          <p:cNvSpPr txBox="1">
            <a:spLocks noChangeArrowheads="1"/>
          </p:cNvSpPr>
          <p:nvPr/>
        </p:nvSpPr>
        <p:spPr bwMode="auto">
          <a:xfrm>
            <a:off x="1700213" y="2043113"/>
            <a:ext cx="866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/>
              <a:t>Role of the teacher</a:t>
            </a:r>
          </a:p>
        </p:txBody>
      </p:sp>
      <p:sp>
        <p:nvSpPr>
          <p:cNvPr id="32781" name="Text Box 55"/>
          <p:cNvSpPr txBox="1">
            <a:spLocks noChangeArrowheads="1"/>
          </p:cNvSpPr>
          <p:nvPr/>
        </p:nvSpPr>
        <p:spPr bwMode="auto">
          <a:xfrm>
            <a:off x="3148013" y="6462713"/>
            <a:ext cx="88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/>
              <a:t>Role of the student</a:t>
            </a:r>
          </a:p>
        </p:txBody>
      </p:sp>
      <p:sp>
        <p:nvSpPr>
          <p:cNvPr id="32782" name="Text Box 59"/>
          <p:cNvSpPr txBox="1">
            <a:spLocks noChangeArrowheads="1"/>
          </p:cNvSpPr>
          <p:nvPr/>
        </p:nvSpPr>
        <p:spPr bwMode="auto">
          <a:xfrm>
            <a:off x="8151813" y="6443663"/>
            <a:ext cx="3457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AU" sz="900" b="1"/>
              <a:t>Pearson &amp; Gallagher</a:t>
            </a:r>
          </a:p>
        </p:txBody>
      </p:sp>
      <p:sp>
        <p:nvSpPr>
          <p:cNvPr id="32783" name="Text Box 63"/>
          <p:cNvSpPr txBox="1">
            <a:spLocks noChangeArrowheads="1"/>
          </p:cNvSpPr>
          <p:nvPr/>
        </p:nvSpPr>
        <p:spPr bwMode="auto">
          <a:xfrm rot="-5400000">
            <a:off x="267495" y="4314031"/>
            <a:ext cx="3744912" cy="269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100" b="1"/>
              <a:t>DEGREE OF CONTROL</a:t>
            </a:r>
          </a:p>
        </p:txBody>
      </p:sp>
      <p:sp>
        <p:nvSpPr>
          <p:cNvPr id="32784" name="TextBox 15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1138238" y="382588"/>
            <a:ext cx="11053762" cy="838200"/>
          </a:xfrm>
          <a:solidFill>
            <a:srgbClr val="000090"/>
          </a:solidFill>
        </p:spPr>
        <p:txBody>
          <a:bodyPr/>
          <a:lstStyle/>
          <a:p>
            <a:pPr algn="ctr" eaLnBrk="1" hangingPunct="1"/>
            <a:r>
              <a:rPr lang="en-US" smtClean="0"/>
              <a:t>LITERACY ELEMENTS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sz="half" idx="1"/>
          </p:nvPr>
        </p:nvSpPr>
        <p:spPr>
          <a:xfrm>
            <a:off x="100013" y="1677988"/>
            <a:ext cx="5449887" cy="6324600"/>
          </a:xfrm>
        </p:spPr>
        <p:txBody>
          <a:bodyPr/>
          <a:lstStyle/>
          <a:p>
            <a:pPr eaLnBrk="1" hangingPunct="1"/>
            <a:r>
              <a:rPr lang="en-AU" sz="3700" smtClean="0"/>
              <a:t>Read Aloud</a:t>
            </a:r>
          </a:p>
          <a:p>
            <a:pPr eaLnBrk="1" hangingPunct="1">
              <a:buFontTx/>
              <a:buNone/>
            </a:pPr>
            <a:r>
              <a:rPr lang="en-AU" sz="3700" smtClean="0"/>
              <a:t>	</a:t>
            </a:r>
          </a:p>
          <a:p>
            <a:pPr eaLnBrk="1" hangingPunct="1"/>
            <a:r>
              <a:rPr lang="en-AU" sz="3700" smtClean="0"/>
              <a:t>Shared Reading</a:t>
            </a:r>
          </a:p>
          <a:p>
            <a:pPr eaLnBrk="1" hangingPunct="1">
              <a:buFontTx/>
              <a:buNone/>
            </a:pPr>
            <a:endParaRPr lang="en-AU" sz="3700" smtClean="0"/>
          </a:p>
          <a:p>
            <a:pPr eaLnBrk="1" hangingPunct="1"/>
            <a:r>
              <a:rPr lang="en-AU" sz="3700" smtClean="0"/>
              <a:t>Guided Reading</a:t>
            </a:r>
          </a:p>
          <a:p>
            <a:pPr eaLnBrk="1" hangingPunct="1">
              <a:buFontTx/>
              <a:buNone/>
            </a:pPr>
            <a:endParaRPr lang="en-AU" sz="3700" smtClean="0"/>
          </a:p>
          <a:p>
            <a:pPr eaLnBrk="1" hangingPunct="1"/>
            <a:r>
              <a:rPr lang="en-AU" sz="3700" smtClean="0"/>
              <a:t>Independent Reading</a:t>
            </a:r>
          </a:p>
          <a:p>
            <a:pPr eaLnBrk="1" hangingPunct="1"/>
            <a:endParaRPr lang="en-US" smtClean="0"/>
          </a:p>
        </p:txBody>
      </p:sp>
      <p:sp>
        <p:nvSpPr>
          <p:cNvPr id="33796" name="Content Placeholder 3"/>
          <p:cNvSpPr>
            <a:spLocks noGrp="1"/>
          </p:cNvSpPr>
          <p:nvPr>
            <p:ph sz="half" idx="2"/>
          </p:nvPr>
        </p:nvSpPr>
        <p:spPr>
          <a:xfrm>
            <a:off x="7907338" y="1677988"/>
            <a:ext cx="5095875" cy="6324600"/>
          </a:xfrm>
        </p:spPr>
        <p:txBody>
          <a:bodyPr/>
          <a:lstStyle/>
          <a:p>
            <a:pPr eaLnBrk="1" hangingPunct="1"/>
            <a:r>
              <a:rPr lang="en-AU" sz="3700" smtClean="0"/>
              <a:t>Write Aloud</a:t>
            </a:r>
          </a:p>
          <a:p>
            <a:pPr eaLnBrk="1" hangingPunct="1">
              <a:buFontTx/>
              <a:buNone/>
            </a:pPr>
            <a:endParaRPr lang="en-AU" sz="3700" smtClean="0"/>
          </a:p>
          <a:p>
            <a:pPr eaLnBrk="1" hangingPunct="1"/>
            <a:r>
              <a:rPr lang="en-AU" sz="3700" smtClean="0"/>
              <a:t>Shared Writing</a:t>
            </a:r>
          </a:p>
          <a:p>
            <a:pPr eaLnBrk="1" hangingPunct="1">
              <a:buFontTx/>
              <a:buNone/>
            </a:pPr>
            <a:endParaRPr lang="en-AU" sz="3700" smtClean="0"/>
          </a:p>
          <a:p>
            <a:pPr eaLnBrk="1" hangingPunct="1"/>
            <a:r>
              <a:rPr lang="en-AU" sz="3700" smtClean="0"/>
              <a:t>Guided Writing</a:t>
            </a:r>
          </a:p>
          <a:p>
            <a:pPr eaLnBrk="1" hangingPunct="1">
              <a:buFontTx/>
              <a:buNone/>
            </a:pPr>
            <a:endParaRPr lang="en-AU" sz="3700" smtClean="0"/>
          </a:p>
          <a:p>
            <a:pPr eaLnBrk="1" hangingPunct="1"/>
            <a:r>
              <a:rPr lang="en-AU" sz="3700" smtClean="0"/>
              <a:t>Independent Writing</a:t>
            </a:r>
          </a:p>
          <a:p>
            <a:pPr eaLnBrk="1" hangingPunct="1"/>
            <a:endParaRPr lang="en-US" smtClean="0"/>
          </a:p>
        </p:txBody>
      </p:sp>
      <p:sp>
        <p:nvSpPr>
          <p:cNvPr id="33797" name="Up-Down Arrow 4"/>
          <p:cNvSpPr>
            <a:spLocks noChangeArrowheads="1"/>
          </p:cNvSpPr>
          <p:nvPr/>
        </p:nvSpPr>
        <p:spPr bwMode="auto">
          <a:xfrm>
            <a:off x="5281613" y="1373188"/>
            <a:ext cx="2743200" cy="5943600"/>
          </a:xfrm>
          <a:prstGeom prst="upDownArrow">
            <a:avLst>
              <a:gd name="adj1" fmla="val 50000"/>
              <a:gd name="adj2" fmla="val 50004"/>
            </a:avLst>
          </a:prstGeom>
          <a:solidFill>
            <a:srgbClr val="000090">
              <a:alpha val="9803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SPEAKING &amp; LISTENING</a:t>
            </a: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endParaRPr lang="en-US" sz="1400">
              <a:solidFill>
                <a:schemeClr val="bg1"/>
              </a:solidFill>
            </a:endParaRPr>
          </a:p>
          <a:p>
            <a:pPr algn="ctr"/>
            <a:r>
              <a:rPr lang="en-US" sz="1300" b="1">
                <a:solidFill>
                  <a:schemeClr val="bg1"/>
                </a:solidFill>
              </a:rPr>
              <a:t>OBSERVATION</a:t>
            </a:r>
          </a:p>
          <a:p>
            <a:pPr algn="ctr"/>
            <a:r>
              <a:rPr lang="en-US" sz="1300" b="1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sz="1300" b="1">
                <a:solidFill>
                  <a:schemeClr val="bg1"/>
                </a:solidFill>
              </a:rPr>
              <a:t>ASSESSMENT</a:t>
            </a:r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  <a:p>
            <a:pPr algn="ctr"/>
            <a:endParaRPr lang="en-US" sz="1400"/>
          </a:p>
        </p:txBody>
      </p:sp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449388"/>
          </a:xfrm>
          <a:solidFill>
            <a:srgbClr val="000090"/>
          </a:solidFill>
        </p:spPr>
        <p:txBody>
          <a:bodyPr/>
          <a:lstStyle/>
          <a:p>
            <a:pPr eaLnBrk="1" hangingPunct="1"/>
            <a:r>
              <a:rPr lang="en-US" smtClean="0"/>
              <a:t>WRITE ALOUD</a:t>
            </a:r>
            <a:br>
              <a:rPr lang="en-US" smtClean="0"/>
            </a:br>
            <a:r>
              <a:rPr lang="en-US" smtClean="0">
                <a:solidFill>
                  <a:srgbClr val="A6A6A6"/>
                </a:solidFill>
              </a:rPr>
              <a:t>Description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56323" name="Content Placeholder 5"/>
          <p:cNvSpPr>
            <a:spLocks noGrp="1"/>
          </p:cNvSpPr>
          <p:nvPr>
            <p:ph idx="1"/>
          </p:nvPr>
        </p:nvSpPr>
        <p:spPr>
          <a:xfrm>
            <a:off x="1090613" y="1982788"/>
            <a:ext cx="11053762" cy="6324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Writing Aloud occurs when a teacher writes in front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of students. The teacher </a:t>
            </a:r>
            <a:r>
              <a:rPr lang="en-AU" sz="3600" b="1" smtClean="0"/>
              <a:t>models</a:t>
            </a:r>
            <a:r>
              <a:rPr lang="en-AU" sz="3600" smtClean="0"/>
              <a:t> techniques,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frameworks &amp; behaviours, verbalising thinking and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what is being written.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12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It could involve whole class, small groups and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individual students.</a:t>
            </a:r>
          </a:p>
          <a:p>
            <a:pPr>
              <a:lnSpc>
                <a:spcPct val="90000"/>
              </a:lnSpc>
              <a:buFontTx/>
              <a:buNone/>
            </a:pPr>
            <a:endParaRPr lang="en-AU" sz="12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Writing aloud increases student interest and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AU" sz="3600" smtClean="0"/>
              <a:t>motivation and develops the quality of writing.</a:t>
            </a:r>
          </a:p>
          <a:p>
            <a:pPr eaLnBrk="1" hangingPunct="1"/>
            <a:endParaRPr lang="en-US" smtClean="0"/>
          </a:p>
        </p:txBody>
      </p:sp>
      <p:sp>
        <p:nvSpPr>
          <p:cNvPr id="56324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31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1266</Words>
  <Application>Microsoft Office PowerPoint</Application>
  <PresentationFormat>Custom</PresentationFormat>
  <Paragraphs>269</Paragraphs>
  <Slides>29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Blank Presentation</vt:lpstr>
      <vt:lpstr>Slide 1</vt:lpstr>
      <vt:lpstr>Slide 2</vt:lpstr>
      <vt:lpstr>LITERACY BELIEFS</vt:lpstr>
      <vt:lpstr>LITERACY BELIEFS (CONT)</vt:lpstr>
      <vt:lpstr>CLIMATE FOR LEARNING</vt:lpstr>
      <vt:lpstr>WRITING CONDITIONS IN CLASSROOMS</vt:lpstr>
      <vt:lpstr>Slide 7</vt:lpstr>
      <vt:lpstr>LITERACY ELEMENTS</vt:lpstr>
      <vt:lpstr>WRITE ALOUD Description  </vt:lpstr>
      <vt:lpstr>WRITE ALOUD Classroom Indicators- Instruction</vt:lpstr>
      <vt:lpstr>WRITE ALOUD Classroom Indicators- Resources</vt:lpstr>
      <vt:lpstr>Slide 12</vt:lpstr>
      <vt:lpstr>SHARED WRITING Description  </vt:lpstr>
      <vt:lpstr>SHARED WRITING Classroom Indicators- Instruction </vt:lpstr>
      <vt:lpstr>SHARED WRITING Classroom Indicators- Resources </vt:lpstr>
      <vt:lpstr>Shared Writing</vt:lpstr>
      <vt:lpstr>GUIDED WRITING  Description  </vt:lpstr>
      <vt:lpstr>GUIDED WRITING Classroom Indicators- Instruction</vt:lpstr>
      <vt:lpstr>GUIDED WRITING Classroom Indicators-Resources</vt:lpstr>
      <vt:lpstr>Guided Writing</vt:lpstr>
      <vt:lpstr>INDEPENDENT WRITING  Description  </vt:lpstr>
      <vt:lpstr>INDEPENDENT WRITING Classroom Indicators- Instruction</vt:lpstr>
      <vt:lpstr>INDEPENDENT WRITING Classroom Indicators- Instruction (continued)</vt:lpstr>
      <vt:lpstr>INDEPENDENT WRITING Classroom Indicators- Resources</vt:lpstr>
      <vt:lpstr>Independent Writing</vt:lpstr>
      <vt:lpstr>Roving Conferences</vt:lpstr>
      <vt:lpstr>Write Aloud (1)</vt:lpstr>
      <vt:lpstr>Write Aloud (2)</vt:lpstr>
      <vt:lpstr>Your task….</vt:lpstr>
    </vt:vector>
  </TitlesOfParts>
  <Company>Cato Purnell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Cato Purnell</dc:creator>
  <cp:lastModifiedBy>08110039</cp:lastModifiedBy>
  <cp:revision>52</cp:revision>
  <dcterms:created xsi:type="dcterms:W3CDTF">2009-07-07T08:20:58Z</dcterms:created>
  <dcterms:modified xsi:type="dcterms:W3CDTF">2009-08-19T09:58:22Z</dcterms:modified>
</cp:coreProperties>
</file>